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4"/>
  </p:notesMasterIdLst>
  <p:sldIdLst>
    <p:sldId id="256" r:id="rId2"/>
    <p:sldId id="258" r:id="rId3"/>
    <p:sldId id="268" r:id="rId4"/>
    <p:sldId id="265" r:id="rId5"/>
    <p:sldId id="259" r:id="rId6"/>
    <p:sldId id="260" r:id="rId7"/>
    <p:sldId id="264" r:id="rId8"/>
    <p:sldId id="261" r:id="rId9"/>
    <p:sldId id="262" r:id="rId10"/>
    <p:sldId id="263" r:id="rId11"/>
    <p:sldId id="266" r:id="rId12"/>
    <p:sldId id="267" r:id="rId13"/>
    <p:sldId id="269" r:id="rId14"/>
    <p:sldId id="270" r:id="rId15"/>
    <p:sldId id="271" r:id="rId16"/>
    <p:sldId id="273" r:id="rId17"/>
    <p:sldId id="274" r:id="rId18"/>
    <p:sldId id="275" r:id="rId19"/>
    <p:sldId id="276" r:id="rId20"/>
    <p:sldId id="282" r:id="rId21"/>
    <p:sldId id="279" r:id="rId22"/>
    <p:sldId id="281" r:id="rId2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4751"/>
    <p:restoredTop sz="95707"/>
  </p:normalViewPr>
  <p:slideViewPr>
    <p:cSldViewPr snapToGrid="0">
      <p:cViewPr varScale="1">
        <p:scale>
          <a:sx n="98" d="100"/>
          <a:sy n="98" d="100"/>
        </p:scale>
        <p:origin x="200" y="41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BC10A73-7468-8E46-8DA3-500BB8B0E651}" type="datetimeFigureOut">
              <a:rPr lang="en-US" smtClean="0"/>
              <a:t>9/23/24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3203B6D-91DC-8948-B14B-7922FCF0C53C}" type="slidenum">
              <a:rPr lang="en-US" smtClean="0"/>
              <a:t>‹#›</a:t>
            </a:fld>
            <a:endParaRPr lang="en-US"/>
          </a:p>
        </p:txBody>
      </p:sp>
    </p:spTree>
    <p:extLst>
      <p:ext uri="{BB962C8B-B14F-4D97-AF65-F5344CB8AC3E}">
        <p14:creationId xmlns:p14="http://schemas.microsoft.com/office/powerpoint/2010/main" val="389053771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3203B6D-91DC-8948-B14B-7922FCF0C53C}" type="slidenum">
              <a:rPr lang="en-US" smtClean="0"/>
              <a:t>6</a:t>
            </a:fld>
            <a:endParaRPr lang="en-US"/>
          </a:p>
        </p:txBody>
      </p:sp>
    </p:spTree>
    <p:extLst>
      <p:ext uri="{BB962C8B-B14F-4D97-AF65-F5344CB8AC3E}">
        <p14:creationId xmlns:p14="http://schemas.microsoft.com/office/powerpoint/2010/main" val="354234154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3203B6D-91DC-8948-B14B-7922FCF0C53C}" type="slidenum">
              <a:rPr lang="en-US" smtClean="0"/>
              <a:t>16</a:t>
            </a:fld>
            <a:endParaRPr lang="en-US"/>
          </a:p>
        </p:txBody>
      </p:sp>
    </p:spTree>
    <p:extLst>
      <p:ext uri="{BB962C8B-B14F-4D97-AF65-F5344CB8AC3E}">
        <p14:creationId xmlns:p14="http://schemas.microsoft.com/office/powerpoint/2010/main" val="99941169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4F76BD-6ECD-3A1E-A6F5-582C7566A8F8}"/>
              </a:ext>
            </a:extLst>
          </p:cNvPr>
          <p:cNvSpPr>
            <a:spLocks noGrp="1"/>
          </p:cNvSpPr>
          <p:nvPr>
            <p:ph type="ctrTitle" hasCustomPrompt="1"/>
          </p:nvPr>
        </p:nvSpPr>
        <p:spPr>
          <a:xfrm>
            <a:off x="955588" y="432529"/>
            <a:ext cx="10398211" cy="1655763"/>
          </a:xfrm>
        </p:spPr>
        <p:txBody>
          <a:bodyPr anchor="b">
            <a:normAutofit/>
          </a:bodyPr>
          <a:lstStyle>
            <a:lvl1pPr algn="l" rtl="0">
              <a:defRPr sz="4800" b="1">
                <a:latin typeface="Helvetica" pitchFamily="2" charset="0"/>
              </a:defRPr>
            </a:lvl1pPr>
          </a:lstStyle>
          <a:p>
            <a:br>
              <a:rPr lang="en-US" b="1" dirty="0"/>
            </a:br>
            <a:br>
              <a:rPr lang="en-US" b="1" dirty="0"/>
            </a:br>
            <a:br>
              <a:rPr lang="en-US" b="1" dirty="0"/>
            </a:br>
            <a:br>
              <a:rPr lang="en-US" b="1" dirty="0"/>
            </a:br>
            <a:br>
              <a:rPr lang="en-US" b="1" dirty="0"/>
            </a:br>
            <a:br>
              <a:rPr lang="en-US" b="1" dirty="0"/>
            </a:br>
            <a:br>
              <a:rPr lang="en-US" b="1" dirty="0"/>
            </a:br>
            <a:br>
              <a:rPr lang="en-US" b="1" dirty="0"/>
            </a:br>
            <a:br>
              <a:rPr lang="en-US" b="1" dirty="0"/>
            </a:br>
            <a:br>
              <a:rPr lang="en-US" b="1" dirty="0"/>
            </a:br>
            <a:br>
              <a:rPr lang="en-US" b="1" dirty="0"/>
            </a:br>
            <a:br>
              <a:rPr lang="en-US" b="1" dirty="0"/>
            </a:br>
            <a:br>
              <a:rPr lang="en-US" b="1" dirty="0"/>
            </a:br>
            <a:br>
              <a:rPr lang="en-US" b="1" dirty="0"/>
            </a:br>
            <a:br>
              <a:rPr lang="en-US" b="1" dirty="0"/>
            </a:br>
            <a:br>
              <a:rPr lang="en-US" b="1" dirty="0"/>
            </a:br>
            <a:br>
              <a:rPr lang="en-US" b="1" dirty="0"/>
            </a:br>
            <a:br>
              <a:rPr lang="en-US" b="1" dirty="0"/>
            </a:br>
            <a:br>
              <a:rPr lang="en-US" b="1" dirty="0"/>
            </a:br>
            <a:br>
              <a:rPr lang="en-US" b="1" dirty="0"/>
            </a:br>
            <a:br>
              <a:rPr lang="en-US" b="1" dirty="0"/>
            </a:br>
            <a:r>
              <a:rPr lang="en-US" b="1" dirty="0"/>
              <a:t>Rubicon Resources Pty Ltd</a:t>
            </a:r>
            <a:br>
              <a:rPr lang="en-US" b="1" dirty="0"/>
            </a:br>
            <a:endParaRPr lang="en-US" dirty="0"/>
          </a:p>
        </p:txBody>
      </p:sp>
      <p:sp>
        <p:nvSpPr>
          <p:cNvPr id="3" name="Subtitle 2">
            <a:extLst>
              <a:ext uri="{FF2B5EF4-FFF2-40B4-BE49-F238E27FC236}">
                <a16:creationId xmlns:a16="http://schemas.microsoft.com/office/drawing/2014/main" id="{5F5C11C4-17C1-1F07-3344-CC28C518E612}"/>
              </a:ext>
            </a:extLst>
          </p:cNvPr>
          <p:cNvSpPr>
            <a:spLocks noGrp="1"/>
          </p:cNvSpPr>
          <p:nvPr>
            <p:ph type="subTitle" idx="1" hasCustomPrompt="1"/>
          </p:nvPr>
        </p:nvSpPr>
        <p:spPr>
          <a:xfrm>
            <a:off x="1524000" y="1668163"/>
            <a:ext cx="7086600" cy="556054"/>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b="0" dirty="0">
                <a:latin typeface="Helvetica" pitchFamily="2" charset="0"/>
              </a:rPr>
              <a:t>ABN  34 645 608 895</a:t>
            </a:r>
            <a:endParaRPr lang="en-US" dirty="0"/>
          </a:p>
        </p:txBody>
      </p:sp>
      <p:sp>
        <p:nvSpPr>
          <p:cNvPr id="4" name="Date Placeholder 3">
            <a:extLst>
              <a:ext uri="{FF2B5EF4-FFF2-40B4-BE49-F238E27FC236}">
                <a16:creationId xmlns:a16="http://schemas.microsoft.com/office/drawing/2014/main" id="{C2D74E98-2297-4183-DAD2-1D56E7690B6B}"/>
              </a:ext>
            </a:extLst>
          </p:cNvPr>
          <p:cNvSpPr>
            <a:spLocks noGrp="1"/>
          </p:cNvSpPr>
          <p:nvPr>
            <p:ph type="dt" sz="half" idx="10"/>
          </p:nvPr>
        </p:nvSpPr>
        <p:spPr/>
        <p:txBody>
          <a:bodyPr/>
          <a:lstStyle/>
          <a:p>
            <a:fld id="{6DAD6E5A-4253-B94D-9696-6C84D1B5F750}" type="datetimeFigureOut">
              <a:rPr lang="en-US" smtClean="0"/>
              <a:t>9/23/24</a:t>
            </a:fld>
            <a:endParaRPr lang="en-US"/>
          </a:p>
        </p:txBody>
      </p:sp>
      <p:sp>
        <p:nvSpPr>
          <p:cNvPr id="5" name="Footer Placeholder 4">
            <a:extLst>
              <a:ext uri="{FF2B5EF4-FFF2-40B4-BE49-F238E27FC236}">
                <a16:creationId xmlns:a16="http://schemas.microsoft.com/office/drawing/2014/main" id="{B3D54914-8E4E-20EF-54D4-E8F1449C675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E4A7C6B-18AA-0011-170C-BA34F3C4BB2B}"/>
              </a:ext>
            </a:extLst>
          </p:cNvPr>
          <p:cNvSpPr>
            <a:spLocks noGrp="1"/>
          </p:cNvSpPr>
          <p:nvPr>
            <p:ph type="sldNum" sz="quarter" idx="12"/>
          </p:nvPr>
        </p:nvSpPr>
        <p:spPr/>
        <p:txBody>
          <a:bodyPr/>
          <a:lstStyle/>
          <a:p>
            <a:fld id="{9818C08C-5C33-6543-9364-26252CE68467}" type="slidenum">
              <a:rPr lang="en-US" smtClean="0"/>
              <a:t>‹#›</a:t>
            </a:fld>
            <a:endParaRPr lang="en-US"/>
          </a:p>
        </p:txBody>
      </p:sp>
      <p:pic>
        <p:nvPicPr>
          <p:cNvPr id="8" name="Picture 7">
            <a:extLst>
              <a:ext uri="{FF2B5EF4-FFF2-40B4-BE49-F238E27FC236}">
                <a16:creationId xmlns:a16="http://schemas.microsoft.com/office/drawing/2014/main" id="{D20B4884-D6C6-F914-9EB5-8558B5028086}"/>
              </a:ext>
            </a:extLst>
          </p:cNvPr>
          <p:cNvPicPr>
            <a:picLocks noChangeAspect="1"/>
          </p:cNvPicPr>
          <p:nvPr userDrawn="1"/>
        </p:nvPicPr>
        <p:blipFill>
          <a:blip r:embed="rId2"/>
          <a:stretch>
            <a:fillRect/>
          </a:stretch>
        </p:blipFill>
        <p:spPr>
          <a:xfrm>
            <a:off x="9448799" y="432530"/>
            <a:ext cx="1905000" cy="1143000"/>
          </a:xfrm>
          <a:prstGeom prst="rect">
            <a:avLst/>
          </a:prstGeom>
        </p:spPr>
      </p:pic>
      <p:cxnSp>
        <p:nvCxnSpPr>
          <p:cNvPr id="10" name="Straight Connector 9">
            <a:extLst>
              <a:ext uri="{FF2B5EF4-FFF2-40B4-BE49-F238E27FC236}">
                <a16:creationId xmlns:a16="http://schemas.microsoft.com/office/drawing/2014/main" id="{14AD7859-7CCD-D3D1-A1C1-4E90C7488F99}"/>
              </a:ext>
            </a:extLst>
          </p:cNvPr>
          <p:cNvCxnSpPr/>
          <p:nvPr userDrawn="1"/>
        </p:nvCxnSpPr>
        <p:spPr>
          <a:xfrm>
            <a:off x="1136822" y="1408670"/>
            <a:ext cx="7747686" cy="0"/>
          </a:xfrm>
          <a:prstGeom prst="line">
            <a:avLst/>
          </a:prstGeom>
          <a:ln w="63500">
            <a:solidFill>
              <a:schemeClr val="accent4">
                <a:lumMod val="60000"/>
                <a:lumOff val="4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9321643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20930E-1CB8-8C7D-0772-DDEC1F1602EA}"/>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B97616F9-086E-E8B9-F5E0-494ABEA1F1F5}"/>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8B896EA-253E-BD4E-AF62-1A0222CFFF84}"/>
              </a:ext>
            </a:extLst>
          </p:cNvPr>
          <p:cNvSpPr>
            <a:spLocks noGrp="1"/>
          </p:cNvSpPr>
          <p:nvPr>
            <p:ph type="dt" sz="half" idx="10"/>
          </p:nvPr>
        </p:nvSpPr>
        <p:spPr/>
        <p:txBody>
          <a:bodyPr/>
          <a:lstStyle/>
          <a:p>
            <a:fld id="{6DAD6E5A-4253-B94D-9696-6C84D1B5F750}" type="datetimeFigureOut">
              <a:rPr lang="en-US" smtClean="0"/>
              <a:t>9/23/24</a:t>
            </a:fld>
            <a:endParaRPr lang="en-US"/>
          </a:p>
        </p:txBody>
      </p:sp>
      <p:sp>
        <p:nvSpPr>
          <p:cNvPr id="5" name="Footer Placeholder 4">
            <a:extLst>
              <a:ext uri="{FF2B5EF4-FFF2-40B4-BE49-F238E27FC236}">
                <a16:creationId xmlns:a16="http://schemas.microsoft.com/office/drawing/2014/main" id="{9C0DD415-201E-778A-21E5-CFD27C58B85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20D119A-4E43-9235-AAF3-4E6C154ED667}"/>
              </a:ext>
            </a:extLst>
          </p:cNvPr>
          <p:cNvSpPr>
            <a:spLocks noGrp="1"/>
          </p:cNvSpPr>
          <p:nvPr>
            <p:ph type="sldNum" sz="quarter" idx="12"/>
          </p:nvPr>
        </p:nvSpPr>
        <p:spPr/>
        <p:txBody>
          <a:bodyPr/>
          <a:lstStyle/>
          <a:p>
            <a:fld id="{9818C08C-5C33-6543-9364-26252CE68467}" type="slidenum">
              <a:rPr lang="en-US" smtClean="0"/>
              <a:t>‹#›</a:t>
            </a:fld>
            <a:endParaRPr lang="en-US"/>
          </a:p>
        </p:txBody>
      </p:sp>
    </p:spTree>
    <p:extLst>
      <p:ext uri="{BB962C8B-B14F-4D97-AF65-F5344CB8AC3E}">
        <p14:creationId xmlns:p14="http://schemas.microsoft.com/office/powerpoint/2010/main" val="222970061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02179DF4-CA0D-4208-34A4-3C814FD3A47F}"/>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0C93C528-877E-7F67-FDD7-6B41581B7FD0}"/>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CD6F129-557B-64CB-D737-7B1DF58344EC}"/>
              </a:ext>
            </a:extLst>
          </p:cNvPr>
          <p:cNvSpPr>
            <a:spLocks noGrp="1"/>
          </p:cNvSpPr>
          <p:nvPr>
            <p:ph type="dt" sz="half" idx="10"/>
          </p:nvPr>
        </p:nvSpPr>
        <p:spPr/>
        <p:txBody>
          <a:bodyPr/>
          <a:lstStyle/>
          <a:p>
            <a:fld id="{6DAD6E5A-4253-B94D-9696-6C84D1B5F750}" type="datetimeFigureOut">
              <a:rPr lang="en-US" smtClean="0"/>
              <a:t>9/23/24</a:t>
            </a:fld>
            <a:endParaRPr lang="en-US"/>
          </a:p>
        </p:txBody>
      </p:sp>
      <p:sp>
        <p:nvSpPr>
          <p:cNvPr id="5" name="Footer Placeholder 4">
            <a:extLst>
              <a:ext uri="{FF2B5EF4-FFF2-40B4-BE49-F238E27FC236}">
                <a16:creationId xmlns:a16="http://schemas.microsoft.com/office/drawing/2014/main" id="{32764D3D-B4AE-D60A-2045-81A29BB0028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25A7681-B515-CE12-FAC0-71767727BA47}"/>
              </a:ext>
            </a:extLst>
          </p:cNvPr>
          <p:cNvSpPr>
            <a:spLocks noGrp="1"/>
          </p:cNvSpPr>
          <p:nvPr>
            <p:ph type="sldNum" sz="quarter" idx="12"/>
          </p:nvPr>
        </p:nvSpPr>
        <p:spPr/>
        <p:txBody>
          <a:bodyPr/>
          <a:lstStyle/>
          <a:p>
            <a:fld id="{9818C08C-5C33-6543-9364-26252CE68467}" type="slidenum">
              <a:rPr lang="en-US" smtClean="0"/>
              <a:t>‹#›</a:t>
            </a:fld>
            <a:endParaRPr lang="en-US"/>
          </a:p>
        </p:txBody>
      </p:sp>
    </p:spTree>
    <p:extLst>
      <p:ext uri="{BB962C8B-B14F-4D97-AF65-F5344CB8AC3E}">
        <p14:creationId xmlns:p14="http://schemas.microsoft.com/office/powerpoint/2010/main" val="97473409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E5675D-E12E-E485-7DD3-58BE9C0DB320}"/>
              </a:ext>
            </a:extLst>
          </p:cNvPr>
          <p:cNvSpPr>
            <a:spLocks noGrp="1"/>
          </p:cNvSpPr>
          <p:nvPr>
            <p:ph type="title" hasCustomPrompt="1"/>
          </p:nvPr>
        </p:nvSpPr>
        <p:spPr/>
        <p:txBody>
          <a:bodyPr/>
          <a:lstStyle/>
          <a:p>
            <a:r>
              <a:rPr lang="en-US" b="1" dirty="0"/>
              <a:t>Rubicon Resources Pty Ltd</a:t>
            </a:r>
            <a:endParaRPr lang="en-US" dirty="0"/>
          </a:p>
        </p:txBody>
      </p:sp>
      <p:sp>
        <p:nvSpPr>
          <p:cNvPr id="3" name="Content Placeholder 2">
            <a:extLst>
              <a:ext uri="{FF2B5EF4-FFF2-40B4-BE49-F238E27FC236}">
                <a16:creationId xmlns:a16="http://schemas.microsoft.com/office/drawing/2014/main" id="{E431D076-C733-D3BD-B773-BD73726418EC}"/>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5E1607F5-A005-25F9-2D50-816316871F13}"/>
              </a:ext>
            </a:extLst>
          </p:cNvPr>
          <p:cNvSpPr>
            <a:spLocks noGrp="1"/>
          </p:cNvSpPr>
          <p:nvPr>
            <p:ph type="dt" sz="half" idx="10"/>
          </p:nvPr>
        </p:nvSpPr>
        <p:spPr/>
        <p:txBody>
          <a:bodyPr/>
          <a:lstStyle/>
          <a:p>
            <a:fld id="{6DAD6E5A-4253-B94D-9696-6C84D1B5F750}" type="datetimeFigureOut">
              <a:rPr lang="en-US" smtClean="0"/>
              <a:t>9/23/24</a:t>
            </a:fld>
            <a:endParaRPr lang="en-US"/>
          </a:p>
        </p:txBody>
      </p:sp>
      <p:sp>
        <p:nvSpPr>
          <p:cNvPr id="5" name="Footer Placeholder 4">
            <a:extLst>
              <a:ext uri="{FF2B5EF4-FFF2-40B4-BE49-F238E27FC236}">
                <a16:creationId xmlns:a16="http://schemas.microsoft.com/office/drawing/2014/main" id="{ABFFD4C5-F721-139C-2A51-49CC2871E00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1AC71F1-FA9B-5109-348F-95C30B8F537C}"/>
              </a:ext>
            </a:extLst>
          </p:cNvPr>
          <p:cNvSpPr>
            <a:spLocks noGrp="1"/>
          </p:cNvSpPr>
          <p:nvPr>
            <p:ph type="sldNum" sz="quarter" idx="12"/>
          </p:nvPr>
        </p:nvSpPr>
        <p:spPr/>
        <p:txBody>
          <a:bodyPr/>
          <a:lstStyle/>
          <a:p>
            <a:fld id="{9818C08C-5C33-6543-9364-26252CE68467}" type="slidenum">
              <a:rPr lang="en-US" smtClean="0"/>
              <a:t>‹#›</a:t>
            </a:fld>
            <a:endParaRPr lang="en-US"/>
          </a:p>
        </p:txBody>
      </p:sp>
    </p:spTree>
    <p:extLst>
      <p:ext uri="{BB962C8B-B14F-4D97-AF65-F5344CB8AC3E}">
        <p14:creationId xmlns:p14="http://schemas.microsoft.com/office/powerpoint/2010/main" val="141935442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956411-4463-04A7-F137-549ED3ECD871}"/>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F297FB57-252A-FF49-2FE8-C4A09BA62611}"/>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73646391-9C74-40E6-F6F9-9B0BC8FCA0E4}"/>
              </a:ext>
            </a:extLst>
          </p:cNvPr>
          <p:cNvSpPr>
            <a:spLocks noGrp="1"/>
          </p:cNvSpPr>
          <p:nvPr>
            <p:ph type="dt" sz="half" idx="10"/>
          </p:nvPr>
        </p:nvSpPr>
        <p:spPr/>
        <p:txBody>
          <a:bodyPr/>
          <a:lstStyle/>
          <a:p>
            <a:fld id="{6DAD6E5A-4253-B94D-9696-6C84D1B5F750}" type="datetimeFigureOut">
              <a:rPr lang="en-US" smtClean="0"/>
              <a:t>9/23/24</a:t>
            </a:fld>
            <a:endParaRPr lang="en-US"/>
          </a:p>
        </p:txBody>
      </p:sp>
      <p:sp>
        <p:nvSpPr>
          <p:cNvPr id="5" name="Footer Placeholder 4">
            <a:extLst>
              <a:ext uri="{FF2B5EF4-FFF2-40B4-BE49-F238E27FC236}">
                <a16:creationId xmlns:a16="http://schemas.microsoft.com/office/drawing/2014/main" id="{3D03B43A-34ED-89D9-EA49-6776AA9666F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325E425-5F81-0DD8-D427-7E33039AE719}"/>
              </a:ext>
            </a:extLst>
          </p:cNvPr>
          <p:cNvSpPr>
            <a:spLocks noGrp="1"/>
          </p:cNvSpPr>
          <p:nvPr>
            <p:ph type="sldNum" sz="quarter" idx="12"/>
          </p:nvPr>
        </p:nvSpPr>
        <p:spPr/>
        <p:txBody>
          <a:bodyPr/>
          <a:lstStyle/>
          <a:p>
            <a:fld id="{9818C08C-5C33-6543-9364-26252CE68467}" type="slidenum">
              <a:rPr lang="en-US" smtClean="0"/>
              <a:t>‹#›</a:t>
            </a:fld>
            <a:endParaRPr lang="en-US"/>
          </a:p>
        </p:txBody>
      </p:sp>
    </p:spTree>
    <p:extLst>
      <p:ext uri="{BB962C8B-B14F-4D97-AF65-F5344CB8AC3E}">
        <p14:creationId xmlns:p14="http://schemas.microsoft.com/office/powerpoint/2010/main" val="321914646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20BC78-C4C6-08EC-7D51-E66DBE0F8BD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70F95BC-3CD8-D078-756E-61B6C4CD5D6D}"/>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05D137D2-E26A-0E3F-CFF0-6518FD041CD7}"/>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162E6410-4846-165F-D4E7-F619BFB9F190}"/>
              </a:ext>
            </a:extLst>
          </p:cNvPr>
          <p:cNvSpPr>
            <a:spLocks noGrp="1"/>
          </p:cNvSpPr>
          <p:nvPr>
            <p:ph type="dt" sz="half" idx="10"/>
          </p:nvPr>
        </p:nvSpPr>
        <p:spPr/>
        <p:txBody>
          <a:bodyPr/>
          <a:lstStyle/>
          <a:p>
            <a:fld id="{6DAD6E5A-4253-B94D-9696-6C84D1B5F750}" type="datetimeFigureOut">
              <a:rPr lang="en-US" smtClean="0"/>
              <a:t>9/23/24</a:t>
            </a:fld>
            <a:endParaRPr lang="en-US"/>
          </a:p>
        </p:txBody>
      </p:sp>
      <p:sp>
        <p:nvSpPr>
          <p:cNvPr id="6" name="Footer Placeholder 5">
            <a:extLst>
              <a:ext uri="{FF2B5EF4-FFF2-40B4-BE49-F238E27FC236}">
                <a16:creationId xmlns:a16="http://schemas.microsoft.com/office/drawing/2014/main" id="{DC818147-FB74-8D75-343C-39A79DDA3E1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C192564-8477-EC66-701C-F301AD07218E}"/>
              </a:ext>
            </a:extLst>
          </p:cNvPr>
          <p:cNvSpPr>
            <a:spLocks noGrp="1"/>
          </p:cNvSpPr>
          <p:nvPr>
            <p:ph type="sldNum" sz="quarter" idx="12"/>
          </p:nvPr>
        </p:nvSpPr>
        <p:spPr/>
        <p:txBody>
          <a:bodyPr/>
          <a:lstStyle/>
          <a:p>
            <a:fld id="{9818C08C-5C33-6543-9364-26252CE68467}" type="slidenum">
              <a:rPr lang="en-US" smtClean="0"/>
              <a:t>‹#›</a:t>
            </a:fld>
            <a:endParaRPr lang="en-US"/>
          </a:p>
        </p:txBody>
      </p:sp>
    </p:spTree>
    <p:extLst>
      <p:ext uri="{BB962C8B-B14F-4D97-AF65-F5344CB8AC3E}">
        <p14:creationId xmlns:p14="http://schemas.microsoft.com/office/powerpoint/2010/main" val="336846878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0FB1D1-8B4F-2AEA-02C7-CA224F042A46}"/>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65557657-8323-5341-3D43-755E7DD267F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50289509-C317-2695-A59E-715E0E66F79E}"/>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05EA82DA-ED2C-F33F-BFB0-E8ADB8342CB0}"/>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76FC6807-BB35-2813-DFD7-B5DCB847EB99}"/>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B35CF94C-AA1D-DB60-9284-36A6BCB791C2}"/>
              </a:ext>
            </a:extLst>
          </p:cNvPr>
          <p:cNvSpPr>
            <a:spLocks noGrp="1"/>
          </p:cNvSpPr>
          <p:nvPr>
            <p:ph type="dt" sz="half" idx="10"/>
          </p:nvPr>
        </p:nvSpPr>
        <p:spPr/>
        <p:txBody>
          <a:bodyPr/>
          <a:lstStyle/>
          <a:p>
            <a:fld id="{6DAD6E5A-4253-B94D-9696-6C84D1B5F750}" type="datetimeFigureOut">
              <a:rPr lang="en-US" smtClean="0"/>
              <a:t>9/23/24</a:t>
            </a:fld>
            <a:endParaRPr lang="en-US"/>
          </a:p>
        </p:txBody>
      </p:sp>
      <p:sp>
        <p:nvSpPr>
          <p:cNvPr id="8" name="Footer Placeholder 7">
            <a:extLst>
              <a:ext uri="{FF2B5EF4-FFF2-40B4-BE49-F238E27FC236}">
                <a16:creationId xmlns:a16="http://schemas.microsoft.com/office/drawing/2014/main" id="{886B4338-F161-C716-9681-9BF7AE99C4E9}"/>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20B9E40B-469E-9071-1438-473BB63E8338}"/>
              </a:ext>
            </a:extLst>
          </p:cNvPr>
          <p:cNvSpPr>
            <a:spLocks noGrp="1"/>
          </p:cNvSpPr>
          <p:nvPr>
            <p:ph type="sldNum" sz="quarter" idx="12"/>
          </p:nvPr>
        </p:nvSpPr>
        <p:spPr/>
        <p:txBody>
          <a:bodyPr/>
          <a:lstStyle/>
          <a:p>
            <a:fld id="{9818C08C-5C33-6543-9364-26252CE68467}" type="slidenum">
              <a:rPr lang="en-US" smtClean="0"/>
              <a:t>‹#›</a:t>
            </a:fld>
            <a:endParaRPr lang="en-US"/>
          </a:p>
        </p:txBody>
      </p:sp>
    </p:spTree>
    <p:extLst>
      <p:ext uri="{BB962C8B-B14F-4D97-AF65-F5344CB8AC3E}">
        <p14:creationId xmlns:p14="http://schemas.microsoft.com/office/powerpoint/2010/main" val="411188836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311C68-7450-2DDA-7315-F3982D20FA24}"/>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17BF90A2-AAF9-B43C-979D-B0255417C431}"/>
              </a:ext>
            </a:extLst>
          </p:cNvPr>
          <p:cNvSpPr>
            <a:spLocks noGrp="1"/>
          </p:cNvSpPr>
          <p:nvPr>
            <p:ph type="dt" sz="half" idx="10"/>
          </p:nvPr>
        </p:nvSpPr>
        <p:spPr/>
        <p:txBody>
          <a:bodyPr/>
          <a:lstStyle/>
          <a:p>
            <a:fld id="{6DAD6E5A-4253-B94D-9696-6C84D1B5F750}" type="datetimeFigureOut">
              <a:rPr lang="en-US" smtClean="0"/>
              <a:t>9/23/24</a:t>
            </a:fld>
            <a:endParaRPr lang="en-US"/>
          </a:p>
        </p:txBody>
      </p:sp>
      <p:sp>
        <p:nvSpPr>
          <p:cNvPr id="4" name="Footer Placeholder 3">
            <a:extLst>
              <a:ext uri="{FF2B5EF4-FFF2-40B4-BE49-F238E27FC236}">
                <a16:creationId xmlns:a16="http://schemas.microsoft.com/office/drawing/2014/main" id="{73E329E2-4ED5-41A3-B018-840BA35A0AE2}"/>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9789655E-DF0E-7547-63D8-FCA3285AE677}"/>
              </a:ext>
            </a:extLst>
          </p:cNvPr>
          <p:cNvSpPr>
            <a:spLocks noGrp="1"/>
          </p:cNvSpPr>
          <p:nvPr>
            <p:ph type="sldNum" sz="quarter" idx="12"/>
          </p:nvPr>
        </p:nvSpPr>
        <p:spPr/>
        <p:txBody>
          <a:bodyPr/>
          <a:lstStyle/>
          <a:p>
            <a:fld id="{9818C08C-5C33-6543-9364-26252CE68467}" type="slidenum">
              <a:rPr lang="en-US" smtClean="0"/>
              <a:t>‹#›</a:t>
            </a:fld>
            <a:endParaRPr lang="en-US"/>
          </a:p>
        </p:txBody>
      </p:sp>
    </p:spTree>
    <p:extLst>
      <p:ext uri="{BB962C8B-B14F-4D97-AF65-F5344CB8AC3E}">
        <p14:creationId xmlns:p14="http://schemas.microsoft.com/office/powerpoint/2010/main" val="135217799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9B7AB07-72A1-56F7-67BC-1D7D1197B418}"/>
              </a:ext>
            </a:extLst>
          </p:cNvPr>
          <p:cNvSpPr>
            <a:spLocks noGrp="1"/>
          </p:cNvSpPr>
          <p:nvPr>
            <p:ph type="dt" sz="half" idx="10"/>
          </p:nvPr>
        </p:nvSpPr>
        <p:spPr/>
        <p:txBody>
          <a:bodyPr/>
          <a:lstStyle/>
          <a:p>
            <a:fld id="{6DAD6E5A-4253-B94D-9696-6C84D1B5F750}" type="datetimeFigureOut">
              <a:rPr lang="en-US" smtClean="0"/>
              <a:t>9/23/24</a:t>
            </a:fld>
            <a:endParaRPr lang="en-US"/>
          </a:p>
        </p:txBody>
      </p:sp>
      <p:sp>
        <p:nvSpPr>
          <p:cNvPr id="3" name="Footer Placeholder 2">
            <a:extLst>
              <a:ext uri="{FF2B5EF4-FFF2-40B4-BE49-F238E27FC236}">
                <a16:creationId xmlns:a16="http://schemas.microsoft.com/office/drawing/2014/main" id="{11AAFED0-A3E0-3DFA-5FA6-628347B7DB3E}"/>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E0272423-5ACF-B24D-7D15-8F15E5005934}"/>
              </a:ext>
            </a:extLst>
          </p:cNvPr>
          <p:cNvSpPr>
            <a:spLocks noGrp="1"/>
          </p:cNvSpPr>
          <p:nvPr>
            <p:ph type="sldNum" sz="quarter" idx="12"/>
          </p:nvPr>
        </p:nvSpPr>
        <p:spPr/>
        <p:txBody>
          <a:bodyPr/>
          <a:lstStyle/>
          <a:p>
            <a:fld id="{9818C08C-5C33-6543-9364-26252CE68467}" type="slidenum">
              <a:rPr lang="en-US" smtClean="0"/>
              <a:t>‹#›</a:t>
            </a:fld>
            <a:endParaRPr lang="en-US"/>
          </a:p>
        </p:txBody>
      </p:sp>
    </p:spTree>
    <p:extLst>
      <p:ext uri="{BB962C8B-B14F-4D97-AF65-F5344CB8AC3E}">
        <p14:creationId xmlns:p14="http://schemas.microsoft.com/office/powerpoint/2010/main" val="125760495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2F3E79-E0D9-D87F-1A24-8A89B2F5785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A057F465-E65D-9537-C12D-06222C6EC830}"/>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66AFAC09-041B-6B5B-1117-5CA72AAF2F2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A667EAA-B4C6-859D-0A2D-FC34C3FD46CD}"/>
              </a:ext>
            </a:extLst>
          </p:cNvPr>
          <p:cNvSpPr>
            <a:spLocks noGrp="1"/>
          </p:cNvSpPr>
          <p:nvPr>
            <p:ph type="dt" sz="half" idx="10"/>
          </p:nvPr>
        </p:nvSpPr>
        <p:spPr/>
        <p:txBody>
          <a:bodyPr/>
          <a:lstStyle/>
          <a:p>
            <a:fld id="{6DAD6E5A-4253-B94D-9696-6C84D1B5F750}" type="datetimeFigureOut">
              <a:rPr lang="en-US" smtClean="0"/>
              <a:t>9/23/24</a:t>
            </a:fld>
            <a:endParaRPr lang="en-US"/>
          </a:p>
        </p:txBody>
      </p:sp>
      <p:sp>
        <p:nvSpPr>
          <p:cNvPr id="6" name="Footer Placeholder 5">
            <a:extLst>
              <a:ext uri="{FF2B5EF4-FFF2-40B4-BE49-F238E27FC236}">
                <a16:creationId xmlns:a16="http://schemas.microsoft.com/office/drawing/2014/main" id="{F654CDB5-F430-E02C-B12B-D8A02836334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E2C321F-1EDF-CEAB-02D3-E41A82FDE2FE}"/>
              </a:ext>
            </a:extLst>
          </p:cNvPr>
          <p:cNvSpPr>
            <a:spLocks noGrp="1"/>
          </p:cNvSpPr>
          <p:nvPr>
            <p:ph type="sldNum" sz="quarter" idx="12"/>
          </p:nvPr>
        </p:nvSpPr>
        <p:spPr/>
        <p:txBody>
          <a:bodyPr/>
          <a:lstStyle/>
          <a:p>
            <a:fld id="{9818C08C-5C33-6543-9364-26252CE68467}" type="slidenum">
              <a:rPr lang="en-US" smtClean="0"/>
              <a:t>‹#›</a:t>
            </a:fld>
            <a:endParaRPr lang="en-US"/>
          </a:p>
        </p:txBody>
      </p:sp>
    </p:spTree>
    <p:extLst>
      <p:ext uri="{BB962C8B-B14F-4D97-AF65-F5344CB8AC3E}">
        <p14:creationId xmlns:p14="http://schemas.microsoft.com/office/powerpoint/2010/main" val="5109747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C24252-0E6F-6AF2-B28B-FC0942CC01D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F236898D-D491-1D03-8BC9-11630F0B8A5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AAADCCF0-2F83-F372-BC78-98A2AFCE5D8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9B1B08D-5B81-E935-38CA-44790EBCA310}"/>
              </a:ext>
            </a:extLst>
          </p:cNvPr>
          <p:cNvSpPr>
            <a:spLocks noGrp="1"/>
          </p:cNvSpPr>
          <p:nvPr>
            <p:ph type="dt" sz="half" idx="10"/>
          </p:nvPr>
        </p:nvSpPr>
        <p:spPr/>
        <p:txBody>
          <a:bodyPr/>
          <a:lstStyle/>
          <a:p>
            <a:fld id="{6DAD6E5A-4253-B94D-9696-6C84D1B5F750}" type="datetimeFigureOut">
              <a:rPr lang="en-US" smtClean="0"/>
              <a:t>9/23/24</a:t>
            </a:fld>
            <a:endParaRPr lang="en-US"/>
          </a:p>
        </p:txBody>
      </p:sp>
      <p:sp>
        <p:nvSpPr>
          <p:cNvPr id="6" name="Footer Placeholder 5">
            <a:extLst>
              <a:ext uri="{FF2B5EF4-FFF2-40B4-BE49-F238E27FC236}">
                <a16:creationId xmlns:a16="http://schemas.microsoft.com/office/drawing/2014/main" id="{C6F24DA8-827E-7F0A-AB8B-EA4227E8F47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887B4C4-1CCD-BE56-82FE-7A3979D465D1}"/>
              </a:ext>
            </a:extLst>
          </p:cNvPr>
          <p:cNvSpPr>
            <a:spLocks noGrp="1"/>
          </p:cNvSpPr>
          <p:nvPr>
            <p:ph type="sldNum" sz="quarter" idx="12"/>
          </p:nvPr>
        </p:nvSpPr>
        <p:spPr/>
        <p:txBody>
          <a:bodyPr/>
          <a:lstStyle/>
          <a:p>
            <a:fld id="{9818C08C-5C33-6543-9364-26252CE68467}" type="slidenum">
              <a:rPr lang="en-US" smtClean="0"/>
              <a:t>‹#›</a:t>
            </a:fld>
            <a:endParaRPr lang="en-US"/>
          </a:p>
        </p:txBody>
      </p:sp>
    </p:spTree>
    <p:extLst>
      <p:ext uri="{BB962C8B-B14F-4D97-AF65-F5344CB8AC3E}">
        <p14:creationId xmlns:p14="http://schemas.microsoft.com/office/powerpoint/2010/main" val="88763224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9CD2FA0-51BF-7EEB-F682-D8E3593C5B44}"/>
              </a:ext>
            </a:extLst>
          </p:cNvPr>
          <p:cNvSpPr>
            <a:spLocks noGrp="1"/>
          </p:cNvSpPr>
          <p:nvPr>
            <p:ph type="title"/>
          </p:nvPr>
        </p:nvSpPr>
        <p:spPr>
          <a:xfrm>
            <a:off x="838200" y="503238"/>
            <a:ext cx="10515600" cy="1143000"/>
          </a:xfrm>
          <a:prstGeom prst="rect">
            <a:avLst/>
          </a:prstGeom>
        </p:spPr>
        <p:txBody>
          <a:bodyPr vert="horz" lIns="91440" tIns="45720" rIns="91440" bIns="45720" rtlCol="0" anchor="ctr">
            <a:normAutofit/>
          </a:bodyPr>
          <a:lstStyle/>
          <a:p>
            <a:br>
              <a:rPr lang="en-US" b="1" dirty="0"/>
            </a:br>
            <a:r>
              <a:rPr lang="en-US" b="1" dirty="0"/>
              <a:t>Rubicon Resources Pty Ltd</a:t>
            </a:r>
            <a:br>
              <a:rPr lang="en-US" b="1" dirty="0"/>
            </a:br>
            <a:endParaRPr lang="en-US" dirty="0"/>
          </a:p>
        </p:txBody>
      </p:sp>
      <p:sp>
        <p:nvSpPr>
          <p:cNvPr id="3" name="Text Placeholder 2">
            <a:extLst>
              <a:ext uri="{FF2B5EF4-FFF2-40B4-BE49-F238E27FC236}">
                <a16:creationId xmlns:a16="http://schemas.microsoft.com/office/drawing/2014/main" id="{CE6B747B-CBEA-1206-DDA4-C7EE1B2A896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DD243E86-80D4-C557-BA3C-92DD6EC360F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DAD6E5A-4253-B94D-9696-6C84D1B5F750}" type="datetimeFigureOut">
              <a:rPr lang="en-US" smtClean="0"/>
              <a:t>9/23/24</a:t>
            </a:fld>
            <a:endParaRPr lang="en-US"/>
          </a:p>
        </p:txBody>
      </p:sp>
      <p:sp>
        <p:nvSpPr>
          <p:cNvPr id="5" name="Footer Placeholder 4">
            <a:extLst>
              <a:ext uri="{FF2B5EF4-FFF2-40B4-BE49-F238E27FC236}">
                <a16:creationId xmlns:a16="http://schemas.microsoft.com/office/drawing/2014/main" id="{A5C35995-BD29-937B-D97E-C55D54C066A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66784E96-1336-C1FC-FB36-97C057104DE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818C08C-5C33-6543-9364-26252CE68467}" type="slidenum">
              <a:rPr lang="en-US" smtClean="0"/>
              <a:t>‹#›</a:t>
            </a:fld>
            <a:endParaRPr lang="en-US"/>
          </a:p>
        </p:txBody>
      </p:sp>
      <p:pic>
        <p:nvPicPr>
          <p:cNvPr id="8" name="Picture 7">
            <a:extLst>
              <a:ext uri="{FF2B5EF4-FFF2-40B4-BE49-F238E27FC236}">
                <a16:creationId xmlns:a16="http://schemas.microsoft.com/office/drawing/2014/main" id="{E45ACCEF-B633-996B-D649-601ED49A2461}"/>
              </a:ext>
            </a:extLst>
          </p:cNvPr>
          <p:cNvPicPr>
            <a:picLocks noChangeAspect="1"/>
          </p:cNvPicPr>
          <p:nvPr userDrawn="1"/>
        </p:nvPicPr>
        <p:blipFill>
          <a:blip r:embed="rId13"/>
          <a:stretch>
            <a:fillRect/>
          </a:stretch>
        </p:blipFill>
        <p:spPr>
          <a:xfrm>
            <a:off x="9448799" y="432530"/>
            <a:ext cx="1905000" cy="1143000"/>
          </a:xfrm>
          <a:prstGeom prst="rect">
            <a:avLst/>
          </a:prstGeom>
        </p:spPr>
      </p:pic>
      <p:cxnSp>
        <p:nvCxnSpPr>
          <p:cNvPr id="9" name="Straight Connector 8">
            <a:extLst>
              <a:ext uri="{FF2B5EF4-FFF2-40B4-BE49-F238E27FC236}">
                <a16:creationId xmlns:a16="http://schemas.microsoft.com/office/drawing/2014/main" id="{994B388F-02A4-B1D1-7366-B143D654CF8F}"/>
              </a:ext>
            </a:extLst>
          </p:cNvPr>
          <p:cNvCxnSpPr/>
          <p:nvPr userDrawn="1"/>
        </p:nvCxnSpPr>
        <p:spPr>
          <a:xfrm>
            <a:off x="1022522" y="1424999"/>
            <a:ext cx="7747686" cy="0"/>
          </a:xfrm>
          <a:prstGeom prst="line">
            <a:avLst/>
          </a:prstGeom>
          <a:ln w="63500">
            <a:solidFill>
              <a:schemeClr val="accent4">
                <a:lumMod val="60000"/>
                <a:lumOff val="4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8236324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800" kern="1200" baseline="0">
          <a:solidFill>
            <a:schemeClr val="tx1"/>
          </a:solidFill>
          <a:latin typeface="Helvetica" pitchFamily="2"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hyperlink" Target="mailto:james.macaulay@rubicon.resources.com.au"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5D1EFEE6-30D0-4D7E-C633-02A7DA630B12}"/>
              </a:ext>
            </a:extLst>
          </p:cNvPr>
          <p:cNvSpPr txBox="1"/>
          <p:nvPr/>
        </p:nvSpPr>
        <p:spPr>
          <a:xfrm>
            <a:off x="1335558" y="3596473"/>
            <a:ext cx="9638269" cy="2985433"/>
          </a:xfrm>
          <a:prstGeom prst="rect">
            <a:avLst/>
          </a:prstGeom>
          <a:solidFill>
            <a:srgbClr val="FFFF00"/>
          </a:solidFill>
          <a:ln w="19050">
            <a:solidFill>
              <a:srgbClr val="002060"/>
            </a:solidFill>
          </a:ln>
        </p:spPr>
        <p:txBody>
          <a:bodyPr wrap="square" rtlCol="0">
            <a:spAutoFit/>
          </a:bodyPr>
          <a:lstStyle/>
          <a:p>
            <a:pPr algn="ctr"/>
            <a:r>
              <a:rPr lang="en-US" sz="3600" b="1" dirty="0"/>
              <a:t>UNIQUE OPPORTUNITY TO PARTICIPATE</a:t>
            </a:r>
            <a:br>
              <a:rPr lang="en-US" sz="3600" b="1" dirty="0"/>
            </a:br>
            <a:r>
              <a:rPr lang="en-US" sz="3600" b="1" dirty="0"/>
              <a:t>IN GOLD &amp; RARE EARTH ELEMENT </a:t>
            </a:r>
            <a:br>
              <a:rPr lang="en-US" sz="3600" b="1" dirty="0"/>
            </a:br>
            <a:r>
              <a:rPr lang="en-US" sz="3600" b="1" dirty="0"/>
              <a:t>EXPLORATION PROJECTS IN AUSTRALIA</a:t>
            </a:r>
          </a:p>
          <a:p>
            <a:pPr algn="ctr"/>
            <a:endParaRPr lang="en-US" sz="2800" b="1" dirty="0"/>
          </a:p>
          <a:p>
            <a:pPr algn="ctr"/>
            <a:r>
              <a:rPr lang="en-US" sz="2400" dirty="0"/>
              <a:t>With a Minimum Investment of just AU$10,000</a:t>
            </a:r>
            <a:br>
              <a:rPr lang="en-US" sz="2400" dirty="0"/>
            </a:br>
            <a:r>
              <a:rPr lang="en-US" sz="2400" dirty="0"/>
              <a:t>into current Seed Round offering of AU$2,000,000 </a:t>
            </a:r>
            <a:r>
              <a:rPr lang="en-US" sz="2800" b="1" dirty="0"/>
              <a:t> </a:t>
            </a:r>
          </a:p>
        </p:txBody>
      </p:sp>
      <p:sp>
        <p:nvSpPr>
          <p:cNvPr id="5" name="TextBox 4">
            <a:extLst>
              <a:ext uri="{FF2B5EF4-FFF2-40B4-BE49-F238E27FC236}">
                <a16:creationId xmlns:a16="http://schemas.microsoft.com/office/drawing/2014/main" id="{28C6022E-80CB-23A7-AF7B-50CEFCDE138D}"/>
              </a:ext>
            </a:extLst>
          </p:cNvPr>
          <p:cNvSpPr txBox="1"/>
          <p:nvPr/>
        </p:nvSpPr>
        <p:spPr>
          <a:xfrm>
            <a:off x="1612003" y="2556402"/>
            <a:ext cx="8967994" cy="707886"/>
          </a:xfrm>
          <a:prstGeom prst="rect">
            <a:avLst/>
          </a:prstGeom>
          <a:noFill/>
        </p:spPr>
        <p:txBody>
          <a:bodyPr wrap="square" rtlCol="0">
            <a:spAutoFit/>
          </a:bodyPr>
          <a:lstStyle/>
          <a:p>
            <a:r>
              <a:rPr lang="en-US" sz="4000" b="1" dirty="0">
                <a:latin typeface="Helvetica" pitchFamily="2" charset="0"/>
              </a:rPr>
              <a:t>RUBICON RESOURCES AUSTRALIA</a:t>
            </a:r>
          </a:p>
        </p:txBody>
      </p:sp>
      <p:sp>
        <p:nvSpPr>
          <p:cNvPr id="6" name="TextBox 5">
            <a:extLst>
              <a:ext uri="{FF2B5EF4-FFF2-40B4-BE49-F238E27FC236}">
                <a16:creationId xmlns:a16="http://schemas.microsoft.com/office/drawing/2014/main" id="{A69F668B-977F-6C93-25C4-924987FEA329}"/>
              </a:ext>
            </a:extLst>
          </p:cNvPr>
          <p:cNvSpPr txBox="1"/>
          <p:nvPr/>
        </p:nvSpPr>
        <p:spPr>
          <a:xfrm>
            <a:off x="11160370" y="6412523"/>
            <a:ext cx="890954" cy="307777"/>
          </a:xfrm>
          <a:prstGeom prst="rect">
            <a:avLst/>
          </a:prstGeom>
          <a:noFill/>
        </p:spPr>
        <p:txBody>
          <a:bodyPr wrap="square" rtlCol="0">
            <a:spAutoFit/>
          </a:bodyPr>
          <a:lstStyle/>
          <a:p>
            <a:r>
              <a:rPr lang="en-US" sz="1400" dirty="0"/>
              <a:t>v240801</a:t>
            </a:r>
          </a:p>
        </p:txBody>
      </p:sp>
      <p:sp>
        <p:nvSpPr>
          <p:cNvPr id="7" name="TextBox 6">
            <a:extLst>
              <a:ext uri="{FF2B5EF4-FFF2-40B4-BE49-F238E27FC236}">
                <a16:creationId xmlns:a16="http://schemas.microsoft.com/office/drawing/2014/main" id="{E7856E1D-3053-70E5-A3E1-868FD2971691}"/>
              </a:ext>
            </a:extLst>
          </p:cNvPr>
          <p:cNvSpPr txBox="1"/>
          <p:nvPr/>
        </p:nvSpPr>
        <p:spPr>
          <a:xfrm>
            <a:off x="209006" y="0"/>
            <a:ext cx="940525" cy="369332"/>
          </a:xfrm>
          <a:prstGeom prst="rect">
            <a:avLst/>
          </a:prstGeom>
          <a:noFill/>
        </p:spPr>
        <p:txBody>
          <a:bodyPr wrap="square" rtlCol="0">
            <a:spAutoFit/>
          </a:bodyPr>
          <a:lstStyle/>
          <a:p>
            <a:r>
              <a:rPr lang="en-US" b="1" u="sng" dirty="0"/>
              <a:t>Slide 1</a:t>
            </a:r>
          </a:p>
        </p:txBody>
      </p:sp>
      <p:sp>
        <p:nvSpPr>
          <p:cNvPr id="8" name="TextBox 7">
            <a:extLst>
              <a:ext uri="{FF2B5EF4-FFF2-40B4-BE49-F238E27FC236}">
                <a16:creationId xmlns:a16="http://schemas.microsoft.com/office/drawing/2014/main" id="{5E823CE5-898F-BBBD-7B92-588C2F9CDE2F}"/>
              </a:ext>
            </a:extLst>
          </p:cNvPr>
          <p:cNvSpPr txBox="1"/>
          <p:nvPr/>
        </p:nvSpPr>
        <p:spPr>
          <a:xfrm>
            <a:off x="9516707" y="2119991"/>
            <a:ext cx="2089140" cy="369332"/>
          </a:xfrm>
          <a:prstGeom prst="rect">
            <a:avLst/>
          </a:prstGeom>
          <a:noFill/>
        </p:spPr>
        <p:txBody>
          <a:bodyPr wrap="square" rtlCol="0">
            <a:spAutoFit/>
          </a:bodyPr>
          <a:lstStyle/>
          <a:p>
            <a:r>
              <a:rPr lang="en-US" u="sng" dirty="0"/>
              <a:t>Date</a:t>
            </a:r>
            <a:r>
              <a:rPr lang="en-US" dirty="0"/>
              <a:t>:  August 2024</a:t>
            </a:r>
          </a:p>
        </p:txBody>
      </p:sp>
      <p:sp>
        <p:nvSpPr>
          <p:cNvPr id="10" name="TextBox 9">
            <a:extLst>
              <a:ext uri="{FF2B5EF4-FFF2-40B4-BE49-F238E27FC236}">
                <a16:creationId xmlns:a16="http://schemas.microsoft.com/office/drawing/2014/main" id="{A790A65F-A98A-50AB-3AAD-788F4507068C}"/>
              </a:ext>
            </a:extLst>
          </p:cNvPr>
          <p:cNvSpPr txBox="1"/>
          <p:nvPr/>
        </p:nvSpPr>
        <p:spPr>
          <a:xfrm>
            <a:off x="1149531" y="615978"/>
            <a:ext cx="10424160" cy="720000"/>
          </a:xfrm>
          <a:prstGeom prst="rect">
            <a:avLst/>
          </a:prstGeom>
          <a:noFill/>
        </p:spPr>
        <p:txBody>
          <a:bodyPr wrap="square" rtlCol="0">
            <a:spAutoFit/>
          </a:bodyPr>
          <a:lstStyle/>
          <a:p>
            <a:r>
              <a:rPr lang="en-US" sz="4600" b="1" dirty="0">
                <a:latin typeface="Helvetica" pitchFamily="2" charset="0"/>
              </a:rPr>
              <a:t>Rubicon</a:t>
            </a:r>
            <a:r>
              <a:rPr lang="en-US" sz="4400" b="1" dirty="0">
                <a:latin typeface="Helvetica" pitchFamily="2" charset="0"/>
              </a:rPr>
              <a:t> Resources Pty Ltd</a:t>
            </a:r>
          </a:p>
        </p:txBody>
      </p:sp>
      <p:pic>
        <p:nvPicPr>
          <p:cNvPr id="15" name="Picture 14">
            <a:extLst>
              <a:ext uri="{FF2B5EF4-FFF2-40B4-BE49-F238E27FC236}">
                <a16:creationId xmlns:a16="http://schemas.microsoft.com/office/drawing/2014/main" id="{B799320C-61E2-0B49-E05E-9A303DC99D77}"/>
              </a:ext>
            </a:extLst>
          </p:cNvPr>
          <p:cNvPicPr>
            <a:picLocks noChangeAspect="1"/>
          </p:cNvPicPr>
          <p:nvPr/>
        </p:nvPicPr>
        <p:blipFill>
          <a:blip r:embed="rId2"/>
          <a:stretch>
            <a:fillRect/>
          </a:stretch>
        </p:blipFill>
        <p:spPr>
          <a:xfrm>
            <a:off x="9496024" y="353485"/>
            <a:ext cx="1905000" cy="1143000"/>
          </a:xfrm>
          <a:prstGeom prst="rect">
            <a:avLst/>
          </a:prstGeom>
        </p:spPr>
      </p:pic>
      <p:sp>
        <p:nvSpPr>
          <p:cNvPr id="2" name="TextBox 1">
            <a:extLst>
              <a:ext uri="{FF2B5EF4-FFF2-40B4-BE49-F238E27FC236}">
                <a16:creationId xmlns:a16="http://schemas.microsoft.com/office/drawing/2014/main" id="{69EFF58E-557C-2188-A076-F46635B1C67A}"/>
              </a:ext>
            </a:extLst>
          </p:cNvPr>
          <p:cNvSpPr txBox="1"/>
          <p:nvPr/>
        </p:nvSpPr>
        <p:spPr>
          <a:xfrm>
            <a:off x="3918520" y="1496485"/>
            <a:ext cx="2808515" cy="461665"/>
          </a:xfrm>
          <a:prstGeom prst="rect">
            <a:avLst/>
          </a:prstGeom>
          <a:noFill/>
        </p:spPr>
        <p:txBody>
          <a:bodyPr wrap="square" rtlCol="0">
            <a:spAutoFit/>
          </a:bodyPr>
          <a:lstStyle/>
          <a:p>
            <a:r>
              <a:rPr lang="en-US" sz="2400" dirty="0"/>
              <a:t>ABN  34 645 608 895</a:t>
            </a:r>
            <a:r>
              <a:rPr lang="en-US" dirty="0"/>
              <a:t> </a:t>
            </a:r>
          </a:p>
        </p:txBody>
      </p:sp>
    </p:spTree>
    <p:extLst>
      <p:ext uri="{BB962C8B-B14F-4D97-AF65-F5344CB8AC3E}">
        <p14:creationId xmlns:p14="http://schemas.microsoft.com/office/powerpoint/2010/main" val="119702549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EED3E30F-E6E3-30C7-D80F-AFFAC4E93FC7}"/>
              </a:ext>
            </a:extLst>
          </p:cNvPr>
          <p:cNvSpPr txBox="1"/>
          <p:nvPr/>
        </p:nvSpPr>
        <p:spPr>
          <a:xfrm>
            <a:off x="1834661" y="1863969"/>
            <a:ext cx="8522677" cy="738664"/>
          </a:xfrm>
          <a:prstGeom prst="rect">
            <a:avLst/>
          </a:prstGeom>
          <a:noFill/>
        </p:spPr>
        <p:txBody>
          <a:bodyPr wrap="square" rtlCol="0">
            <a:spAutoFit/>
          </a:bodyPr>
          <a:lstStyle/>
          <a:p>
            <a:r>
              <a:rPr lang="en-US" sz="2400" b="1" u="sng" dirty="0">
                <a:latin typeface="Helvetica" pitchFamily="2" charset="0"/>
              </a:rPr>
              <a:t>QUALIFICATIONS – DIRECTORS &amp; MANAGEMENT </a:t>
            </a:r>
            <a:r>
              <a:rPr lang="en-US" b="1" u="sng" dirty="0">
                <a:latin typeface="Helvetica" pitchFamily="2" charset="0"/>
              </a:rPr>
              <a:t>(contd.)</a:t>
            </a:r>
          </a:p>
          <a:p>
            <a:endParaRPr lang="en-US" dirty="0"/>
          </a:p>
        </p:txBody>
      </p:sp>
      <p:pic>
        <p:nvPicPr>
          <p:cNvPr id="8" name="Picture 7">
            <a:extLst>
              <a:ext uri="{FF2B5EF4-FFF2-40B4-BE49-F238E27FC236}">
                <a16:creationId xmlns:a16="http://schemas.microsoft.com/office/drawing/2014/main" id="{9D33FE33-C832-3818-9A1E-9749511EA20A}"/>
              </a:ext>
            </a:extLst>
          </p:cNvPr>
          <p:cNvPicPr>
            <a:picLocks noChangeAspect="1"/>
          </p:cNvPicPr>
          <p:nvPr/>
        </p:nvPicPr>
        <p:blipFill>
          <a:blip r:embed="rId2"/>
          <a:stretch>
            <a:fillRect/>
          </a:stretch>
        </p:blipFill>
        <p:spPr>
          <a:xfrm>
            <a:off x="838199" y="4729804"/>
            <a:ext cx="10764485" cy="1916963"/>
          </a:xfrm>
          <a:prstGeom prst="rect">
            <a:avLst/>
          </a:prstGeom>
        </p:spPr>
      </p:pic>
      <p:pic>
        <p:nvPicPr>
          <p:cNvPr id="13" name="Content Placeholder 12">
            <a:extLst>
              <a:ext uri="{FF2B5EF4-FFF2-40B4-BE49-F238E27FC236}">
                <a16:creationId xmlns:a16="http://schemas.microsoft.com/office/drawing/2014/main" id="{4BF03A36-D3CB-CDB3-EB0C-89058064F93A}"/>
              </a:ext>
            </a:extLst>
          </p:cNvPr>
          <p:cNvPicPr>
            <a:picLocks noGrp="1" noChangeAspect="1"/>
          </p:cNvPicPr>
          <p:nvPr>
            <p:ph idx="1"/>
          </p:nvPr>
        </p:nvPicPr>
        <p:blipFill>
          <a:blip r:embed="rId3"/>
          <a:stretch>
            <a:fillRect/>
          </a:stretch>
        </p:blipFill>
        <p:spPr>
          <a:xfrm>
            <a:off x="838199" y="2602633"/>
            <a:ext cx="10266582" cy="1828690"/>
          </a:xfrm>
        </p:spPr>
      </p:pic>
      <p:sp>
        <p:nvSpPr>
          <p:cNvPr id="3" name="TextBox 2">
            <a:extLst>
              <a:ext uri="{FF2B5EF4-FFF2-40B4-BE49-F238E27FC236}">
                <a16:creationId xmlns:a16="http://schemas.microsoft.com/office/drawing/2014/main" id="{FB29BBAE-1A62-5663-E0DA-B716DF59FADE}"/>
              </a:ext>
            </a:extLst>
          </p:cNvPr>
          <p:cNvSpPr txBox="1"/>
          <p:nvPr/>
        </p:nvSpPr>
        <p:spPr>
          <a:xfrm>
            <a:off x="169817" y="26126"/>
            <a:ext cx="966652" cy="369332"/>
          </a:xfrm>
          <a:prstGeom prst="rect">
            <a:avLst/>
          </a:prstGeom>
          <a:noFill/>
        </p:spPr>
        <p:txBody>
          <a:bodyPr wrap="square" rtlCol="0">
            <a:spAutoFit/>
          </a:bodyPr>
          <a:lstStyle/>
          <a:p>
            <a:r>
              <a:rPr lang="en-US" b="1" u="sng" dirty="0"/>
              <a:t>Slide 10</a:t>
            </a:r>
          </a:p>
        </p:txBody>
      </p:sp>
      <p:sp>
        <p:nvSpPr>
          <p:cNvPr id="5" name="TextBox 4">
            <a:extLst>
              <a:ext uri="{FF2B5EF4-FFF2-40B4-BE49-F238E27FC236}">
                <a16:creationId xmlns:a16="http://schemas.microsoft.com/office/drawing/2014/main" id="{82809209-FCA5-73E2-3185-4BFC8C0A3704}"/>
              </a:ext>
            </a:extLst>
          </p:cNvPr>
          <p:cNvSpPr txBox="1"/>
          <p:nvPr/>
        </p:nvSpPr>
        <p:spPr>
          <a:xfrm>
            <a:off x="1136469" y="594637"/>
            <a:ext cx="8177348" cy="900000"/>
          </a:xfrm>
          <a:prstGeom prst="rect">
            <a:avLst/>
          </a:prstGeom>
          <a:noFill/>
        </p:spPr>
        <p:txBody>
          <a:bodyPr wrap="square" rtlCol="0">
            <a:spAutoFit/>
          </a:bodyPr>
          <a:lstStyle/>
          <a:p>
            <a:r>
              <a:rPr lang="en-US" sz="4600" b="1" dirty="0">
                <a:latin typeface="Helvetica" pitchFamily="2" charset="0"/>
              </a:rPr>
              <a:t>Rubicon Resources Pty Ltd</a:t>
            </a:r>
          </a:p>
        </p:txBody>
      </p:sp>
    </p:spTree>
    <p:extLst>
      <p:ext uri="{BB962C8B-B14F-4D97-AF65-F5344CB8AC3E}">
        <p14:creationId xmlns:p14="http://schemas.microsoft.com/office/powerpoint/2010/main" val="131890644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A137E4C7-B251-EB70-58BE-8183EB9C9E2A}"/>
              </a:ext>
            </a:extLst>
          </p:cNvPr>
          <p:cNvSpPr txBox="1"/>
          <p:nvPr/>
        </p:nvSpPr>
        <p:spPr>
          <a:xfrm>
            <a:off x="1588477" y="2000217"/>
            <a:ext cx="9015046" cy="738664"/>
          </a:xfrm>
          <a:prstGeom prst="rect">
            <a:avLst/>
          </a:prstGeom>
          <a:noFill/>
        </p:spPr>
        <p:txBody>
          <a:bodyPr wrap="square" rtlCol="0">
            <a:spAutoFit/>
          </a:bodyPr>
          <a:lstStyle/>
          <a:p>
            <a:r>
              <a:rPr lang="en-US" sz="2400" b="1" u="sng" dirty="0">
                <a:latin typeface="Helvetica" pitchFamily="2" charset="0"/>
              </a:rPr>
              <a:t>QUALIFICATIONS</a:t>
            </a:r>
            <a:r>
              <a:rPr lang="en-US" sz="1800" b="1" u="sng" dirty="0">
                <a:latin typeface="Helvetica" pitchFamily="2" charset="0"/>
              </a:rPr>
              <a:t> – </a:t>
            </a:r>
            <a:r>
              <a:rPr lang="en-US" sz="2400" b="1" u="sng" dirty="0">
                <a:latin typeface="Helvetica" pitchFamily="2" charset="0"/>
              </a:rPr>
              <a:t>PRINCIPAL GEOLOGICAL CONSULTANT </a:t>
            </a:r>
            <a:endParaRPr lang="en-US" b="1" u="sng" dirty="0">
              <a:latin typeface="Helvetica" pitchFamily="2" charset="0"/>
            </a:endParaRPr>
          </a:p>
          <a:p>
            <a:endParaRPr lang="en-US" dirty="0"/>
          </a:p>
        </p:txBody>
      </p:sp>
      <p:sp>
        <p:nvSpPr>
          <p:cNvPr id="5" name="Content Placeholder 4">
            <a:extLst>
              <a:ext uri="{FF2B5EF4-FFF2-40B4-BE49-F238E27FC236}">
                <a16:creationId xmlns:a16="http://schemas.microsoft.com/office/drawing/2014/main" id="{535E2835-60D3-9FEB-87A5-BFEB3758EAEE}"/>
              </a:ext>
            </a:extLst>
          </p:cNvPr>
          <p:cNvSpPr>
            <a:spLocks noGrp="1"/>
          </p:cNvSpPr>
          <p:nvPr>
            <p:ph idx="1"/>
          </p:nvPr>
        </p:nvSpPr>
        <p:spPr>
          <a:xfrm>
            <a:off x="838200" y="1825625"/>
            <a:ext cx="10696022" cy="2970662"/>
          </a:xfrm>
        </p:spPr>
        <p:txBody>
          <a:bodyPr/>
          <a:lstStyle/>
          <a:p>
            <a:endParaRPr lang="en-US" dirty="0"/>
          </a:p>
          <a:p>
            <a:endParaRPr lang="en-US" dirty="0"/>
          </a:p>
          <a:p>
            <a:endParaRPr lang="en-US" dirty="0"/>
          </a:p>
        </p:txBody>
      </p:sp>
      <p:pic>
        <p:nvPicPr>
          <p:cNvPr id="13" name="Picture 12">
            <a:extLst>
              <a:ext uri="{FF2B5EF4-FFF2-40B4-BE49-F238E27FC236}">
                <a16:creationId xmlns:a16="http://schemas.microsoft.com/office/drawing/2014/main" id="{F321A912-6595-69D1-F4F8-29E4B3A91857}"/>
              </a:ext>
            </a:extLst>
          </p:cNvPr>
          <p:cNvPicPr>
            <a:picLocks noChangeAspect="1"/>
          </p:cNvPicPr>
          <p:nvPr/>
        </p:nvPicPr>
        <p:blipFill>
          <a:blip r:embed="rId2"/>
          <a:stretch>
            <a:fillRect/>
          </a:stretch>
        </p:blipFill>
        <p:spPr>
          <a:xfrm>
            <a:off x="838200" y="3057721"/>
            <a:ext cx="10696022" cy="1953762"/>
          </a:xfrm>
          <a:prstGeom prst="rect">
            <a:avLst/>
          </a:prstGeom>
        </p:spPr>
      </p:pic>
      <p:sp>
        <p:nvSpPr>
          <p:cNvPr id="3" name="TextBox 2">
            <a:extLst>
              <a:ext uri="{FF2B5EF4-FFF2-40B4-BE49-F238E27FC236}">
                <a16:creationId xmlns:a16="http://schemas.microsoft.com/office/drawing/2014/main" id="{5B700FB2-C3D5-B71E-02AA-9C7DA3E37AE1}"/>
              </a:ext>
            </a:extLst>
          </p:cNvPr>
          <p:cNvSpPr txBox="1"/>
          <p:nvPr/>
        </p:nvSpPr>
        <p:spPr>
          <a:xfrm>
            <a:off x="169817" y="0"/>
            <a:ext cx="966652" cy="369332"/>
          </a:xfrm>
          <a:prstGeom prst="rect">
            <a:avLst/>
          </a:prstGeom>
          <a:noFill/>
        </p:spPr>
        <p:txBody>
          <a:bodyPr wrap="square" rtlCol="0">
            <a:spAutoFit/>
          </a:bodyPr>
          <a:lstStyle/>
          <a:p>
            <a:r>
              <a:rPr lang="en-US" b="1" u="sng" dirty="0"/>
              <a:t>Slide 11</a:t>
            </a:r>
          </a:p>
        </p:txBody>
      </p:sp>
      <p:sp>
        <p:nvSpPr>
          <p:cNvPr id="6" name="TextBox 5">
            <a:extLst>
              <a:ext uri="{FF2B5EF4-FFF2-40B4-BE49-F238E27FC236}">
                <a16:creationId xmlns:a16="http://schemas.microsoft.com/office/drawing/2014/main" id="{A54E6261-82CA-BE9F-7054-B1A0ED21DFA8}"/>
              </a:ext>
            </a:extLst>
          </p:cNvPr>
          <p:cNvSpPr txBox="1"/>
          <p:nvPr/>
        </p:nvSpPr>
        <p:spPr>
          <a:xfrm>
            <a:off x="966652" y="633526"/>
            <a:ext cx="8242662" cy="720000"/>
          </a:xfrm>
          <a:prstGeom prst="rect">
            <a:avLst/>
          </a:prstGeom>
          <a:noFill/>
        </p:spPr>
        <p:txBody>
          <a:bodyPr wrap="square" rtlCol="0">
            <a:spAutoFit/>
          </a:bodyPr>
          <a:lstStyle/>
          <a:p>
            <a:r>
              <a:rPr lang="en-US" sz="4600" b="1" dirty="0">
                <a:latin typeface="Helvetica" pitchFamily="2" charset="0"/>
              </a:rPr>
              <a:t>Rubicon Resources Pty Ltd</a:t>
            </a:r>
          </a:p>
        </p:txBody>
      </p:sp>
    </p:spTree>
    <p:extLst>
      <p:ext uri="{BB962C8B-B14F-4D97-AF65-F5344CB8AC3E}">
        <p14:creationId xmlns:p14="http://schemas.microsoft.com/office/powerpoint/2010/main" val="186848417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924D689-C682-BD02-267D-80A8F17DC29C}"/>
              </a:ext>
            </a:extLst>
          </p:cNvPr>
          <p:cNvSpPr>
            <a:spLocks noGrp="1"/>
          </p:cNvSpPr>
          <p:nvPr>
            <p:ph idx="1"/>
          </p:nvPr>
        </p:nvSpPr>
        <p:spPr>
          <a:xfrm>
            <a:off x="838200" y="1865440"/>
            <a:ext cx="10515600" cy="4828658"/>
          </a:xfrm>
        </p:spPr>
        <p:txBody>
          <a:bodyPr>
            <a:normAutofit fontScale="70000" lnSpcReduction="20000"/>
          </a:bodyPr>
          <a:lstStyle/>
          <a:p>
            <a:pPr marL="0" indent="0">
              <a:buNone/>
            </a:pPr>
            <a:r>
              <a:rPr lang="en-AU" sz="3300" b="1" u="sng" kern="100" dirty="0">
                <a:effectLst/>
                <a:latin typeface="Helvetica" pitchFamily="2" charset="0"/>
                <a:ea typeface="DengXian" panose="02010600030101010101" pitchFamily="2" charset="-122"/>
                <a:cs typeface="Arial" panose="020B0604020202020204" pitchFamily="34" charset="0"/>
              </a:rPr>
              <a:t>Our Vision</a:t>
            </a:r>
            <a:endParaRPr lang="en-AU" sz="3300" u="sng" kern="100" dirty="0">
              <a:effectLst/>
              <a:latin typeface="Helvetica" pitchFamily="2" charset="0"/>
              <a:ea typeface="DengXian" panose="02010600030101010101" pitchFamily="2" charset="-122"/>
              <a:cs typeface="Arial" panose="020B0604020202020204" pitchFamily="34" charset="0"/>
            </a:endParaRPr>
          </a:p>
          <a:p>
            <a:pPr marL="0" indent="0">
              <a:buNone/>
            </a:pPr>
            <a:r>
              <a:rPr lang="en-AU" sz="1800" b="1" kern="100" dirty="0">
                <a:effectLst/>
                <a:latin typeface="Helvetica" pitchFamily="2" charset="0"/>
                <a:ea typeface="DengXian" panose="02010600030101010101" pitchFamily="2" charset="-122"/>
                <a:cs typeface="Arial" panose="020B0604020202020204" pitchFamily="34" charset="0"/>
              </a:rPr>
              <a:t> </a:t>
            </a:r>
            <a:endParaRPr lang="en-AU" sz="1800" kern="100" dirty="0">
              <a:effectLst/>
              <a:latin typeface="Helvetica" pitchFamily="2" charset="0"/>
              <a:ea typeface="DengXian" panose="02010600030101010101" pitchFamily="2" charset="-122"/>
              <a:cs typeface="Arial" panose="020B0604020202020204" pitchFamily="34" charset="0"/>
            </a:endParaRPr>
          </a:p>
          <a:p>
            <a:pPr indent="0">
              <a:buNone/>
            </a:pPr>
            <a:r>
              <a:rPr lang="en-AU" i="1" kern="100" dirty="0">
                <a:effectLst/>
                <a:latin typeface="Times New Roman" panose="02020603050405020304" pitchFamily="18" charset="0"/>
                <a:ea typeface="DengXian" panose="02010600030101010101" pitchFamily="2" charset="-122"/>
                <a:cs typeface="Times New Roman" panose="02020603050405020304" pitchFamily="18" charset="0"/>
              </a:rPr>
              <a:t>“To plant a seed that in time, grows into a large mining company.”</a:t>
            </a:r>
          </a:p>
          <a:p>
            <a:pPr indent="0">
              <a:buNone/>
            </a:pPr>
            <a:r>
              <a:rPr lang="en-AU" sz="1800" kern="100" dirty="0">
                <a:effectLst/>
                <a:latin typeface="Helvetica" pitchFamily="2" charset="0"/>
                <a:ea typeface="DengXian" panose="02010600030101010101" pitchFamily="2" charset="-122"/>
                <a:cs typeface="Arial" panose="020B0604020202020204" pitchFamily="34" charset="0"/>
              </a:rPr>
              <a:t> </a:t>
            </a:r>
            <a:r>
              <a:rPr lang="en-AU" sz="1800" b="1" kern="100" dirty="0">
                <a:effectLst/>
                <a:latin typeface="Helvetica" pitchFamily="2" charset="0"/>
                <a:ea typeface="DengXian" panose="02010600030101010101" pitchFamily="2" charset="-122"/>
                <a:cs typeface="Arial" panose="020B0604020202020204" pitchFamily="34" charset="0"/>
              </a:rPr>
              <a:t> </a:t>
            </a:r>
            <a:endParaRPr lang="en-AU" sz="1800" kern="100" dirty="0">
              <a:effectLst/>
              <a:latin typeface="Helvetica" pitchFamily="2" charset="0"/>
              <a:ea typeface="DengXian" panose="02010600030101010101" pitchFamily="2" charset="-122"/>
              <a:cs typeface="Arial" panose="020B0604020202020204" pitchFamily="34" charset="0"/>
            </a:endParaRPr>
          </a:p>
          <a:p>
            <a:pPr indent="0">
              <a:buNone/>
            </a:pPr>
            <a:endParaRPr lang="en-AU" sz="1800" kern="100" dirty="0">
              <a:effectLst/>
              <a:latin typeface="Helvetica" pitchFamily="2" charset="0"/>
              <a:ea typeface="DengXian" panose="02010600030101010101" pitchFamily="2" charset="-122"/>
              <a:cs typeface="Arial" panose="020B0604020202020204" pitchFamily="34" charset="0"/>
            </a:endParaRPr>
          </a:p>
          <a:p>
            <a:pPr marL="0" indent="0">
              <a:buNone/>
            </a:pPr>
            <a:r>
              <a:rPr lang="en-AU" sz="3300" b="1" u="sng" kern="100" dirty="0">
                <a:effectLst/>
                <a:latin typeface="Helvetica" pitchFamily="2" charset="0"/>
                <a:ea typeface="DengXian" panose="02010600030101010101" pitchFamily="2" charset="-122"/>
                <a:cs typeface="Arial" panose="020B0604020202020204" pitchFamily="34" charset="0"/>
              </a:rPr>
              <a:t>Two Exciting Prospects Discovered in Western NSW, Australia</a:t>
            </a:r>
            <a:endParaRPr lang="en-AU" sz="3300" b="1" u="sng" kern="100" dirty="0">
              <a:latin typeface="Helvetica" pitchFamily="2" charset="0"/>
              <a:ea typeface="DengXian" panose="02010600030101010101" pitchFamily="2" charset="-122"/>
              <a:cs typeface="Arial" panose="020B0604020202020204" pitchFamily="34" charset="0"/>
            </a:endParaRPr>
          </a:p>
          <a:p>
            <a:pPr marL="0" indent="0">
              <a:buNone/>
            </a:pPr>
            <a:r>
              <a:rPr lang="en-AU" sz="1100" kern="100" dirty="0">
                <a:effectLst/>
                <a:latin typeface="Helvetica" pitchFamily="2" charset="0"/>
                <a:ea typeface="DengXian" panose="02010600030101010101" pitchFamily="2" charset="-122"/>
                <a:cs typeface="Arial" panose="020B0604020202020204" pitchFamily="34" charset="0"/>
              </a:rPr>
              <a:t> </a:t>
            </a:r>
          </a:p>
          <a:p>
            <a:pPr marL="342900" lvl="0" indent="-342900">
              <a:lnSpc>
                <a:spcPts val="2500"/>
              </a:lnSpc>
              <a:buFont typeface="+mj-lt"/>
              <a:buAutoNum type="arabicPeriod"/>
            </a:pPr>
            <a:r>
              <a:rPr lang="en-AU" sz="3200" kern="100" dirty="0">
                <a:effectLst/>
                <a:ea typeface="DengXian" panose="02010600030101010101" pitchFamily="2" charset="-122"/>
                <a:cs typeface="Arial" panose="020B0604020202020204" pitchFamily="34" charset="0"/>
              </a:rPr>
              <a:t>A Gold-Copper-Cobalt prospect that shows a strong soil “geochemical anomaly”* for these elements over a length of 20 km and with an average width of 2 km;</a:t>
            </a:r>
          </a:p>
          <a:p>
            <a:pPr marL="342900" indent="-342900" algn="l">
              <a:lnSpc>
                <a:spcPts val="2500"/>
              </a:lnSpc>
              <a:buFont typeface="+mj-lt"/>
              <a:buAutoNum type="arabicPeriod"/>
            </a:pPr>
            <a:r>
              <a:rPr lang="en-AU" sz="3200" kern="100" dirty="0">
                <a:effectLst/>
                <a:ea typeface="DengXian" panose="02010600030101010101" pitchFamily="2" charset="-122"/>
                <a:cs typeface="Arial" panose="020B0604020202020204" pitchFamily="34" charset="0"/>
              </a:rPr>
              <a:t>A Rare Earth Element prospect with a strong soil “geochemical anomaly” covering an area of 5 sq km and which appears likely to be near surface ion adsorption type that brings with it the benefits of low mining and extraction costs.</a:t>
            </a:r>
          </a:p>
          <a:p>
            <a:pPr marL="0" indent="0" algn="l">
              <a:lnSpc>
                <a:spcPts val="1600"/>
              </a:lnSpc>
              <a:buNone/>
            </a:pPr>
            <a:br>
              <a:rPr lang="en-AU" sz="1600" kern="100" dirty="0">
                <a:effectLst/>
                <a:ea typeface="DengXian" panose="02010600030101010101" pitchFamily="2" charset="-122"/>
                <a:cs typeface="Arial" panose="020B0604020202020204" pitchFamily="34" charset="0"/>
              </a:rPr>
            </a:br>
            <a:r>
              <a:rPr lang="en-AU" sz="2200" i="1" kern="100" dirty="0">
                <a:effectLst/>
                <a:latin typeface="Times New Roman" panose="02020603050405020304" pitchFamily="18" charset="0"/>
                <a:ea typeface="DengXian" panose="02010600030101010101" pitchFamily="2" charset="-122"/>
                <a:cs typeface="Times New Roman" panose="02020603050405020304" pitchFamily="18" charset="0"/>
              </a:rPr>
              <a:t>*</a:t>
            </a:r>
            <a:r>
              <a:rPr lang="en-AU" sz="2200" i="1" kern="100" dirty="0">
                <a:latin typeface="Times New Roman" panose="02020603050405020304" pitchFamily="18" charset="0"/>
                <a:ea typeface="DengXian" panose="02010600030101010101" pitchFamily="2" charset="-122"/>
                <a:cs typeface="Times New Roman" panose="02020603050405020304" pitchFamily="18" charset="0"/>
              </a:rPr>
              <a:t>“Geochemical Anomalies” defined by the mobile metal ion technique are very effective for locating deeply buried mineral deposits due to migration of metal ions to surface soil where they are adsorbed onto clay particles and oxide coatings.</a:t>
            </a:r>
            <a:endParaRPr lang="en-AU" sz="2200" i="1" kern="100" dirty="0">
              <a:effectLst/>
              <a:latin typeface="Times New Roman" panose="02020603050405020304" pitchFamily="18" charset="0"/>
              <a:ea typeface="DengXian" panose="02010600030101010101" pitchFamily="2" charset="-122"/>
              <a:cs typeface="Times New Roman" panose="02020603050405020304" pitchFamily="18" charset="0"/>
            </a:endParaRPr>
          </a:p>
        </p:txBody>
      </p:sp>
      <p:sp>
        <p:nvSpPr>
          <p:cNvPr id="4" name="TextBox 3">
            <a:extLst>
              <a:ext uri="{FF2B5EF4-FFF2-40B4-BE49-F238E27FC236}">
                <a16:creationId xmlns:a16="http://schemas.microsoft.com/office/drawing/2014/main" id="{242C866C-8731-8699-E99C-8A9EDCD552CA}"/>
              </a:ext>
            </a:extLst>
          </p:cNvPr>
          <p:cNvSpPr txBox="1"/>
          <p:nvPr/>
        </p:nvSpPr>
        <p:spPr>
          <a:xfrm>
            <a:off x="169817" y="0"/>
            <a:ext cx="966652" cy="369332"/>
          </a:xfrm>
          <a:prstGeom prst="rect">
            <a:avLst/>
          </a:prstGeom>
          <a:noFill/>
        </p:spPr>
        <p:txBody>
          <a:bodyPr wrap="square" rtlCol="0">
            <a:spAutoFit/>
          </a:bodyPr>
          <a:lstStyle/>
          <a:p>
            <a:r>
              <a:rPr lang="en-US" b="1" u="sng" dirty="0"/>
              <a:t>Slide 12</a:t>
            </a:r>
          </a:p>
        </p:txBody>
      </p:sp>
      <p:sp>
        <p:nvSpPr>
          <p:cNvPr id="5" name="TextBox 4">
            <a:extLst>
              <a:ext uri="{FF2B5EF4-FFF2-40B4-BE49-F238E27FC236}">
                <a16:creationId xmlns:a16="http://schemas.microsoft.com/office/drawing/2014/main" id="{23CCCC4D-6F94-B589-4CC2-DC97C6F9088E}"/>
              </a:ext>
            </a:extLst>
          </p:cNvPr>
          <p:cNvSpPr txBox="1"/>
          <p:nvPr/>
        </p:nvSpPr>
        <p:spPr>
          <a:xfrm>
            <a:off x="1008016" y="630590"/>
            <a:ext cx="7940040" cy="720000"/>
          </a:xfrm>
          <a:prstGeom prst="rect">
            <a:avLst/>
          </a:prstGeom>
          <a:noFill/>
        </p:spPr>
        <p:txBody>
          <a:bodyPr wrap="square" rtlCol="0">
            <a:spAutoFit/>
          </a:bodyPr>
          <a:lstStyle/>
          <a:p>
            <a:r>
              <a:rPr lang="en-US" sz="4600" b="1" dirty="0">
                <a:latin typeface="Helvetica" pitchFamily="2" charset="0"/>
              </a:rPr>
              <a:t>Rubicon Resources Pty Ltd</a:t>
            </a:r>
          </a:p>
        </p:txBody>
      </p:sp>
    </p:spTree>
    <p:extLst>
      <p:ext uri="{BB962C8B-B14F-4D97-AF65-F5344CB8AC3E}">
        <p14:creationId xmlns:p14="http://schemas.microsoft.com/office/powerpoint/2010/main" val="306672614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a:extLst>
              <a:ext uri="{FF2B5EF4-FFF2-40B4-BE49-F238E27FC236}">
                <a16:creationId xmlns:a16="http://schemas.microsoft.com/office/drawing/2014/main" id="{0ED1AE4C-5AD5-9DEA-2E99-C34166C3A598}"/>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665730" y="2321657"/>
            <a:ext cx="6860540" cy="4254989"/>
          </a:xfrm>
          <a:prstGeom prst="rect">
            <a:avLst/>
          </a:prstGeom>
          <a:ln>
            <a:solidFill>
              <a:schemeClr val="tx1"/>
            </a:solidFill>
          </a:ln>
        </p:spPr>
      </p:pic>
      <p:sp>
        <p:nvSpPr>
          <p:cNvPr id="5" name="TextBox 4">
            <a:extLst>
              <a:ext uri="{FF2B5EF4-FFF2-40B4-BE49-F238E27FC236}">
                <a16:creationId xmlns:a16="http://schemas.microsoft.com/office/drawing/2014/main" id="{FB3A307E-8FE2-5147-D028-0B44E71B77F1}"/>
              </a:ext>
            </a:extLst>
          </p:cNvPr>
          <p:cNvSpPr txBox="1"/>
          <p:nvPr/>
        </p:nvSpPr>
        <p:spPr>
          <a:xfrm>
            <a:off x="3163448" y="1662968"/>
            <a:ext cx="5865104" cy="461665"/>
          </a:xfrm>
          <a:prstGeom prst="rect">
            <a:avLst/>
          </a:prstGeom>
          <a:noFill/>
        </p:spPr>
        <p:txBody>
          <a:bodyPr wrap="square" rtlCol="0">
            <a:spAutoFit/>
          </a:bodyPr>
          <a:lstStyle/>
          <a:p>
            <a:r>
              <a:rPr lang="en-US" sz="2400" b="1" u="sng" dirty="0">
                <a:latin typeface="Helvetica" pitchFamily="2" charset="0"/>
              </a:rPr>
              <a:t>Location of the Two Exciting Prospects</a:t>
            </a:r>
          </a:p>
        </p:txBody>
      </p:sp>
      <p:sp>
        <p:nvSpPr>
          <p:cNvPr id="3" name="TextBox 2">
            <a:extLst>
              <a:ext uri="{FF2B5EF4-FFF2-40B4-BE49-F238E27FC236}">
                <a16:creationId xmlns:a16="http://schemas.microsoft.com/office/drawing/2014/main" id="{78012B5A-5FFD-55C7-7850-088C97215940}"/>
              </a:ext>
            </a:extLst>
          </p:cNvPr>
          <p:cNvSpPr txBox="1"/>
          <p:nvPr/>
        </p:nvSpPr>
        <p:spPr>
          <a:xfrm>
            <a:off x="169817" y="0"/>
            <a:ext cx="966652" cy="369332"/>
          </a:xfrm>
          <a:prstGeom prst="rect">
            <a:avLst/>
          </a:prstGeom>
          <a:noFill/>
        </p:spPr>
        <p:txBody>
          <a:bodyPr wrap="square" rtlCol="0">
            <a:spAutoFit/>
          </a:bodyPr>
          <a:lstStyle/>
          <a:p>
            <a:r>
              <a:rPr lang="en-US" b="1" u="sng" dirty="0"/>
              <a:t>Slide 13</a:t>
            </a:r>
          </a:p>
        </p:txBody>
      </p:sp>
      <p:sp>
        <p:nvSpPr>
          <p:cNvPr id="6" name="TextBox 5">
            <a:extLst>
              <a:ext uri="{FF2B5EF4-FFF2-40B4-BE49-F238E27FC236}">
                <a16:creationId xmlns:a16="http://schemas.microsoft.com/office/drawing/2014/main" id="{92CE7C03-FD8F-2014-7508-45A1BD1D51B9}"/>
              </a:ext>
            </a:extLst>
          </p:cNvPr>
          <p:cNvSpPr txBox="1"/>
          <p:nvPr/>
        </p:nvSpPr>
        <p:spPr>
          <a:xfrm>
            <a:off x="994895" y="631670"/>
            <a:ext cx="8033657" cy="720000"/>
          </a:xfrm>
          <a:prstGeom prst="rect">
            <a:avLst/>
          </a:prstGeom>
          <a:noFill/>
        </p:spPr>
        <p:txBody>
          <a:bodyPr wrap="square" rtlCol="0">
            <a:spAutoFit/>
          </a:bodyPr>
          <a:lstStyle/>
          <a:p>
            <a:r>
              <a:rPr lang="en-US" sz="4600" b="1" dirty="0">
                <a:latin typeface="Helvetica" pitchFamily="2" charset="0"/>
              </a:rPr>
              <a:t>Rubicon Resources Pty Ltd</a:t>
            </a:r>
          </a:p>
        </p:txBody>
      </p:sp>
    </p:spTree>
    <p:extLst>
      <p:ext uri="{BB962C8B-B14F-4D97-AF65-F5344CB8AC3E}">
        <p14:creationId xmlns:p14="http://schemas.microsoft.com/office/powerpoint/2010/main" val="118741913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6E84A3E-8E1D-7CF8-5F54-9E071F766EC1}"/>
              </a:ext>
            </a:extLst>
          </p:cNvPr>
          <p:cNvSpPr>
            <a:spLocks noGrp="1"/>
          </p:cNvSpPr>
          <p:nvPr>
            <p:ph idx="1"/>
          </p:nvPr>
        </p:nvSpPr>
        <p:spPr>
          <a:xfrm>
            <a:off x="838200" y="2891902"/>
            <a:ext cx="10515600" cy="3664173"/>
          </a:xfrm>
        </p:spPr>
        <p:txBody>
          <a:bodyPr>
            <a:normAutofit lnSpcReduction="10000"/>
          </a:bodyPr>
          <a:lstStyle/>
          <a:p>
            <a:r>
              <a:rPr lang="en-US" sz="2000" dirty="0"/>
              <a:t>The Halo Target is located on the extreme southern margin of the G7 Lineament as indicated by gravity geophysics.</a:t>
            </a:r>
            <a:br>
              <a:rPr lang="en-US" sz="2000" dirty="0"/>
            </a:br>
            <a:endParaRPr lang="en-US" sz="2000" dirty="0"/>
          </a:p>
          <a:p>
            <a:r>
              <a:rPr lang="en-US" sz="2000" dirty="0"/>
              <a:t>The Halo Target is characterized by a particularly strong soil geochemical anomaly for REE’s.</a:t>
            </a:r>
            <a:br>
              <a:rPr lang="en-US" sz="2000" dirty="0"/>
            </a:br>
            <a:endParaRPr lang="en-US" sz="2000" dirty="0"/>
          </a:p>
          <a:p>
            <a:r>
              <a:rPr lang="en-US" sz="2000" dirty="0"/>
              <a:t>REE mineralization is indicated to be readily accessible, near surface ion adsorption type with the benefits of low capital and operating costs.</a:t>
            </a:r>
            <a:br>
              <a:rPr lang="en-US" sz="2000" dirty="0"/>
            </a:br>
            <a:endParaRPr lang="en-US" sz="2000" dirty="0"/>
          </a:p>
          <a:p>
            <a:r>
              <a:rPr lang="en-US" sz="2000" dirty="0"/>
              <a:t>Initial focus will be on a specific  5.5 sq km area within EL9354 with another 26 sq km of prospective ground to follow – 21 hole air core drilling program has been approved by the Resource Regulator which gives permission for drilling to occur in NSW.</a:t>
            </a:r>
            <a:br>
              <a:rPr lang="en-US" sz="2000" dirty="0"/>
            </a:br>
            <a:endParaRPr lang="en-US" sz="2000" dirty="0"/>
          </a:p>
        </p:txBody>
      </p:sp>
      <p:sp>
        <p:nvSpPr>
          <p:cNvPr id="6" name="Rectangle 2">
            <a:extLst>
              <a:ext uri="{FF2B5EF4-FFF2-40B4-BE49-F238E27FC236}">
                <a16:creationId xmlns:a16="http://schemas.microsoft.com/office/drawing/2014/main" id="{F8EB66CB-2A31-47A9-0C1A-12D2618CA5A5}"/>
              </a:ext>
            </a:extLst>
          </p:cNvPr>
          <p:cNvSpPr>
            <a:spLocks noChangeArrowheads="1"/>
          </p:cNvSpPr>
          <p:nvPr/>
        </p:nvSpPr>
        <p:spPr bwMode="auto">
          <a:xfrm>
            <a:off x="0" y="97795"/>
            <a:ext cx="216726" cy="2616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AU" altLang="zh-CN" sz="1100" b="0" i="0" u="none" strike="noStrike" cap="none" normalizeH="0" baseline="0" dirty="0">
                <a:ln>
                  <a:noFill/>
                </a:ln>
                <a:solidFill>
                  <a:schemeClr val="tx1"/>
                </a:solidFill>
                <a:effectLst/>
              </a:rPr>
              <a:t> </a:t>
            </a:r>
            <a:endParaRPr kumimoji="0" lang="en-AU" altLang="zh-CN" sz="1800" b="0" i="0" u="none" strike="noStrike" cap="none" normalizeH="0" baseline="0" dirty="0">
              <a:ln>
                <a:noFill/>
              </a:ln>
              <a:solidFill>
                <a:schemeClr val="tx1"/>
              </a:solidFill>
              <a:effectLst/>
              <a:latin typeface="Arial" panose="020B0604020202020204" pitchFamily="34" charset="0"/>
            </a:endParaRPr>
          </a:p>
        </p:txBody>
      </p:sp>
      <p:sp>
        <p:nvSpPr>
          <p:cNvPr id="8" name="TextBox 7">
            <a:extLst>
              <a:ext uri="{FF2B5EF4-FFF2-40B4-BE49-F238E27FC236}">
                <a16:creationId xmlns:a16="http://schemas.microsoft.com/office/drawing/2014/main" id="{8CB4A1E5-3044-AFE8-CE50-8B4DE493158D}"/>
              </a:ext>
            </a:extLst>
          </p:cNvPr>
          <p:cNvSpPr txBox="1"/>
          <p:nvPr/>
        </p:nvSpPr>
        <p:spPr>
          <a:xfrm>
            <a:off x="2907102" y="2038237"/>
            <a:ext cx="6377796" cy="461665"/>
          </a:xfrm>
          <a:prstGeom prst="rect">
            <a:avLst/>
          </a:prstGeom>
          <a:noFill/>
        </p:spPr>
        <p:txBody>
          <a:bodyPr wrap="square" rtlCol="0">
            <a:spAutoFit/>
          </a:bodyPr>
          <a:lstStyle/>
          <a:p>
            <a:r>
              <a:rPr lang="en-US" sz="2400" b="1" u="sng" dirty="0">
                <a:latin typeface="Helvetica" pitchFamily="2" charset="0"/>
              </a:rPr>
              <a:t>Exploration Priority 1 – “Halo” REE Target</a:t>
            </a:r>
          </a:p>
        </p:txBody>
      </p:sp>
      <p:sp>
        <p:nvSpPr>
          <p:cNvPr id="4" name="TextBox 3">
            <a:extLst>
              <a:ext uri="{FF2B5EF4-FFF2-40B4-BE49-F238E27FC236}">
                <a16:creationId xmlns:a16="http://schemas.microsoft.com/office/drawing/2014/main" id="{EB57D4FF-72A8-162C-C955-2B59AA9D518E}"/>
              </a:ext>
            </a:extLst>
          </p:cNvPr>
          <p:cNvSpPr txBox="1"/>
          <p:nvPr/>
        </p:nvSpPr>
        <p:spPr>
          <a:xfrm>
            <a:off x="169817" y="0"/>
            <a:ext cx="966652" cy="369332"/>
          </a:xfrm>
          <a:prstGeom prst="rect">
            <a:avLst/>
          </a:prstGeom>
          <a:noFill/>
        </p:spPr>
        <p:txBody>
          <a:bodyPr wrap="square" rtlCol="0">
            <a:spAutoFit/>
          </a:bodyPr>
          <a:lstStyle/>
          <a:p>
            <a:r>
              <a:rPr lang="en-US" b="1" u="sng" dirty="0"/>
              <a:t>Slide 14</a:t>
            </a:r>
          </a:p>
        </p:txBody>
      </p:sp>
      <p:sp>
        <p:nvSpPr>
          <p:cNvPr id="5" name="TextBox 4">
            <a:extLst>
              <a:ext uri="{FF2B5EF4-FFF2-40B4-BE49-F238E27FC236}">
                <a16:creationId xmlns:a16="http://schemas.microsoft.com/office/drawing/2014/main" id="{4BC60A85-180E-D3E2-444B-21871561404F}"/>
              </a:ext>
            </a:extLst>
          </p:cNvPr>
          <p:cNvSpPr txBox="1"/>
          <p:nvPr/>
        </p:nvSpPr>
        <p:spPr>
          <a:xfrm>
            <a:off x="1005841" y="642057"/>
            <a:ext cx="7824651" cy="720000"/>
          </a:xfrm>
          <a:prstGeom prst="rect">
            <a:avLst/>
          </a:prstGeom>
          <a:noFill/>
        </p:spPr>
        <p:txBody>
          <a:bodyPr wrap="square" rtlCol="0">
            <a:spAutoFit/>
          </a:bodyPr>
          <a:lstStyle/>
          <a:p>
            <a:r>
              <a:rPr lang="en-US" sz="4600" b="1" dirty="0">
                <a:latin typeface="Helvetica" pitchFamily="2" charset="0"/>
              </a:rPr>
              <a:t>Rubicon Resources Pty Ltd</a:t>
            </a:r>
          </a:p>
        </p:txBody>
      </p:sp>
    </p:spTree>
    <p:extLst>
      <p:ext uri="{BB962C8B-B14F-4D97-AF65-F5344CB8AC3E}">
        <p14:creationId xmlns:p14="http://schemas.microsoft.com/office/powerpoint/2010/main" val="19874696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F9662733-9E84-A00F-6C68-B9A5D8D6BFDD}"/>
              </a:ext>
            </a:extLst>
          </p:cNvPr>
          <p:cNvSpPr txBox="1"/>
          <p:nvPr/>
        </p:nvSpPr>
        <p:spPr>
          <a:xfrm>
            <a:off x="2534123" y="1752993"/>
            <a:ext cx="7123753" cy="461665"/>
          </a:xfrm>
          <a:prstGeom prst="rect">
            <a:avLst/>
          </a:prstGeom>
          <a:noFill/>
        </p:spPr>
        <p:txBody>
          <a:bodyPr wrap="square" rtlCol="0">
            <a:spAutoFit/>
          </a:bodyPr>
          <a:lstStyle/>
          <a:p>
            <a:r>
              <a:rPr lang="en-US" sz="2400" b="1" u="sng" dirty="0">
                <a:latin typeface="Helvetica" pitchFamily="2" charset="0"/>
              </a:rPr>
              <a:t>Planned Air Core Drilling Location – Halo Target</a:t>
            </a:r>
          </a:p>
        </p:txBody>
      </p:sp>
      <p:pic>
        <p:nvPicPr>
          <p:cNvPr id="2049" name="Picture 1" descr="page12image19812416">
            <a:extLst>
              <a:ext uri="{FF2B5EF4-FFF2-40B4-BE49-F238E27FC236}">
                <a16:creationId xmlns:a16="http://schemas.microsoft.com/office/drawing/2014/main" id="{6F2566C1-3EE7-A82D-55F0-B0DEA32F7572}"/>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40463" y="2321414"/>
            <a:ext cx="4021229" cy="4042012"/>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a:extLst>
              <a:ext uri="{FF2B5EF4-FFF2-40B4-BE49-F238E27FC236}">
                <a16:creationId xmlns:a16="http://schemas.microsoft.com/office/drawing/2014/main" id="{CEE29353-5A6A-3241-329D-952D6D4A1265}"/>
              </a:ext>
            </a:extLst>
          </p:cNvPr>
          <p:cNvPicPr>
            <a:picLocks noChangeAspect="1"/>
          </p:cNvPicPr>
          <p:nvPr/>
        </p:nvPicPr>
        <p:blipFill>
          <a:blip r:embed="rId3"/>
          <a:stretch>
            <a:fillRect/>
          </a:stretch>
        </p:blipFill>
        <p:spPr>
          <a:xfrm>
            <a:off x="4360982" y="2321412"/>
            <a:ext cx="7632095" cy="4033350"/>
          </a:xfrm>
          <a:prstGeom prst="rect">
            <a:avLst/>
          </a:prstGeom>
        </p:spPr>
      </p:pic>
      <p:sp>
        <p:nvSpPr>
          <p:cNvPr id="3" name="TextBox 2">
            <a:extLst>
              <a:ext uri="{FF2B5EF4-FFF2-40B4-BE49-F238E27FC236}">
                <a16:creationId xmlns:a16="http://schemas.microsoft.com/office/drawing/2014/main" id="{0F0858A1-C7B8-4D94-F7AE-ED6DB389CCB1}"/>
              </a:ext>
            </a:extLst>
          </p:cNvPr>
          <p:cNvSpPr txBox="1"/>
          <p:nvPr/>
        </p:nvSpPr>
        <p:spPr>
          <a:xfrm>
            <a:off x="169817" y="0"/>
            <a:ext cx="966652" cy="369332"/>
          </a:xfrm>
          <a:prstGeom prst="rect">
            <a:avLst/>
          </a:prstGeom>
          <a:noFill/>
        </p:spPr>
        <p:txBody>
          <a:bodyPr wrap="square" rtlCol="0">
            <a:spAutoFit/>
          </a:bodyPr>
          <a:lstStyle/>
          <a:p>
            <a:r>
              <a:rPr lang="en-US" b="1" u="sng" dirty="0"/>
              <a:t>Slide 15</a:t>
            </a:r>
          </a:p>
        </p:txBody>
      </p:sp>
      <p:sp>
        <p:nvSpPr>
          <p:cNvPr id="5" name="TextBox 4">
            <a:extLst>
              <a:ext uri="{FF2B5EF4-FFF2-40B4-BE49-F238E27FC236}">
                <a16:creationId xmlns:a16="http://schemas.microsoft.com/office/drawing/2014/main" id="{C666BAEA-80C1-BAAB-BCA3-D0520AFE6077}"/>
              </a:ext>
            </a:extLst>
          </p:cNvPr>
          <p:cNvSpPr txBox="1"/>
          <p:nvPr/>
        </p:nvSpPr>
        <p:spPr>
          <a:xfrm>
            <a:off x="956201" y="625371"/>
            <a:ext cx="8851392" cy="720000"/>
          </a:xfrm>
          <a:prstGeom prst="rect">
            <a:avLst/>
          </a:prstGeom>
          <a:noFill/>
        </p:spPr>
        <p:txBody>
          <a:bodyPr wrap="square" rtlCol="0">
            <a:spAutoFit/>
          </a:bodyPr>
          <a:lstStyle/>
          <a:p>
            <a:r>
              <a:rPr lang="en-US" sz="4600" b="1" dirty="0">
                <a:latin typeface="Helvetica" pitchFamily="2" charset="0"/>
              </a:rPr>
              <a:t>Rubicon Resources Pty Ltd</a:t>
            </a:r>
          </a:p>
        </p:txBody>
      </p:sp>
    </p:spTree>
    <p:extLst>
      <p:ext uri="{BB962C8B-B14F-4D97-AF65-F5344CB8AC3E}">
        <p14:creationId xmlns:p14="http://schemas.microsoft.com/office/powerpoint/2010/main" val="147239010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37E5F04-3151-057C-48D6-E21B747D3ED8}"/>
              </a:ext>
            </a:extLst>
          </p:cNvPr>
          <p:cNvSpPr>
            <a:spLocks noGrp="1"/>
          </p:cNvSpPr>
          <p:nvPr>
            <p:ph idx="1"/>
          </p:nvPr>
        </p:nvSpPr>
        <p:spPr>
          <a:xfrm>
            <a:off x="838200" y="2853722"/>
            <a:ext cx="10515600" cy="3811591"/>
          </a:xfrm>
        </p:spPr>
        <p:txBody>
          <a:bodyPr>
            <a:normAutofit/>
          </a:bodyPr>
          <a:lstStyle/>
          <a:p>
            <a:r>
              <a:rPr lang="en-US" sz="2000" dirty="0"/>
              <a:t>Rubicon’s REE Prospect in NSW shows a TREE (Total Rare Earth Element) anomaly 10x background which compares favorably to other REE discoveries in Australia.</a:t>
            </a:r>
            <a:br>
              <a:rPr lang="en-US" sz="2000" dirty="0"/>
            </a:br>
            <a:endParaRPr lang="en-US" sz="1000" dirty="0"/>
          </a:p>
          <a:p>
            <a:r>
              <a:rPr lang="en-US" sz="2000" dirty="0"/>
              <a:t>MTM Critical Mineral (ASX: MTM) – formerly Mt Monger Resources, is optimistic about the economic viability of its comparable near surface REE deposit.</a:t>
            </a:r>
            <a:br>
              <a:rPr lang="en-US" sz="2000" dirty="0"/>
            </a:br>
            <a:endParaRPr lang="en-US" sz="1000" dirty="0"/>
          </a:p>
          <a:p>
            <a:r>
              <a:rPr lang="en-US" sz="2000" dirty="0"/>
              <a:t>Rubicon’s analysis of soil geochemical data shows a maximum TREE soil geochemical figure of 15,790 ppb which compares favorably to MTM’s Pt Kidman prospect (see Slide 17) and Rubicon’s area of highly elevated TREE is greater than MTM’s.</a:t>
            </a:r>
            <a:br>
              <a:rPr lang="en-US" sz="2000" dirty="0"/>
            </a:br>
            <a:endParaRPr lang="en-US" sz="1000" dirty="0"/>
          </a:p>
          <a:p>
            <a:r>
              <a:rPr lang="en-US" sz="2000" dirty="0"/>
              <a:t>MTM’s air core drilling assay results suggest that Rubicon is likely to get similar results from its air core drilling program based on the comparison of TREE soil geochemical results from Rubicon and MTM (see Slide 17).  </a:t>
            </a:r>
          </a:p>
        </p:txBody>
      </p:sp>
      <p:sp>
        <p:nvSpPr>
          <p:cNvPr id="4" name="TextBox 3">
            <a:extLst>
              <a:ext uri="{FF2B5EF4-FFF2-40B4-BE49-F238E27FC236}">
                <a16:creationId xmlns:a16="http://schemas.microsoft.com/office/drawing/2014/main" id="{EA53B65C-17F6-5560-F09E-6DB2283FE334}"/>
              </a:ext>
            </a:extLst>
          </p:cNvPr>
          <p:cNvSpPr txBox="1"/>
          <p:nvPr/>
        </p:nvSpPr>
        <p:spPr>
          <a:xfrm>
            <a:off x="1479209" y="1742952"/>
            <a:ext cx="9252051" cy="800219"/>
          </a:xfrm>
          <a:prstGeom prst="rect">
            <a:avLst/>
          </a:prstGeom>
          <a:noFill/>
        </p:spPr>
        <p:txBody>
          <a:bodyPr wrap="square" rtlCol="0">
            <a:spAutoFit/>
          </a:bodyPr>
          <a:lstStyle/>
          <a:p>
            <a:pPr algn="ctr"/>
            <a:r>
              <a:rPr lang="en-US" sz="2400" b="1" u="sng" dirty="0">
                <a:latin typeface="Helvetica" pitchFamily="2" charset="0"/>
              </a:rPr>
              <a:t>Comparison “Halo” REE Target with “ASX” Listed </a:t>
            </a:r>
            <a:r>
              <a:rPr lang="en-US" sz="2800" b="1" u="sng" dirty="0"/>
              <a:t>Discoveries</a:t>
            </a:r>
            <a:br>
              <a:rPr lang="en-US" sz="2800" b="1" u="sng" dirty="0"/>
            </a:br>
            <a:r>
              <a:rPr lang="en-US" b="1" i="1" dirty="0">
                <a:latin typeface="Times New Roman" panose="02020603050405020304" pitchFamily="18" charset="0"/>
                <a:cs typeface="Times New Roman" panose="02020603050405020304" pitchFamily="18" charset="0"/>
              </a:rPr>
              <a:t>(ASX – Australian Securities Exchange)</a:t>
            </a:r>
            <a:endParaRPr lang="en-US" b="1" dirty="0"/>
          </a:p>
        </p:txBody>
      </p:sp>
      <p:sp>
        <p:nvSpPr>
          <p:cNvPr id="5" name="TextBox 4">
            <a:extLst>
              <a:ext uri="{FF2B5EF4-FFF2-40B4-BE49-F238E27FC236}">
                <a16:creationId xmlns:a16="http://schemas.microsoft.com/office/drawing/2014/main" id="{F82442AD-280F-58BD-1017-6E6BD7CD6082}"/>
              </a:ext>
            </a:extLst>
          </p:cNvPr>
          <p:cNvSpPr txBox="1"/>
          <p:nvPr/>
        </p:nvSpPr>
        <p:spPr>
          <a:xfrm>
            <a:off x="169817" y="0"/>
            <a:ext cx="966652" cy="369332"/>
          </a:xfrm>
          <a:prstGeom prst="rect">
            <a:avLst/>
          </a:prstGeom>
          <a:noFill/>
        </p:spPr>
        <p:txBody>
          <a:bodyPr wrap="square" rtlCol="0">
            <a:spAutoFit/>
          </a:bodyPr>
          <a:lstStyle/>
          <a:p>
            <a:r>
              <a:rPr lang="en-US" b="1" u="sng" dirty="0"/>
              <a:t>Slide 16</a:t>
            </a:r>
          </a:p>
        </p:txBody>
      </p:sp>
      <p:sp>
        <p:nvSpPr>
          <p:cNvPr id="6" name="TextBox 5">
            <a:extLst>
              <a:ext uri="{FF2B5EF4-FFF2-40B4-BE49-F238E27FC236}">
                <a16:creationId xmlns:a16="http://schemas.microsoft.com/office/drawing/2014/main" id="{FB707F4D-D788-FDAE-0031-5156250888D2}"/>
              </a:ext>
            </a:extLst>
          </p:cNvPr>
          <p:cNvSpPr txBox="1"/>
          <p:nvPr/>
        </p:nvSpPr>
        <p:spPr>
          <a:xfrm>
            <a:off x="1005841" y="632182"/>
            <a:ext cx="8151222" cy="800219"/>
          </a:xfrm>
          <a:prstGeom prst="rect">
            <a:avLst/>
          </a:prstGeom>
          <a:noFill/>
        </p:spPr>
        <p:txBody>
          <a:bodyPr wrap="square" rtlCol="0">
            <a:spAutoFit/>
          </a:bodyPr>
          <a:lstStyle/>
          <a:p>
            <a:r>
              <a:rPr lang="en-US" sz="4600" b="1" dirty="0">
                <a:latin typeface="Helvetica" pitchFamily="2" charset="0"/>
              </a:rPr>
              <a:t>Rubicon Resources Pty Ltd</a:t>
            </a:r>
          </a:p>
        </p:txBody>
      </p:sp>
    </p:spTree>
    <p:extLst>
      <p:ext uri="{BB962C8B-B14F-4D97-AF65-F5344CB8AC3E}">
        <p14:creationId xmlns:p14="http://schemas.microsoft.com/office/powerpoint/2010/main" val="365492089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D0F42B65-78ED-9F26-5A20-8251866FB622}"/>
              </a:ext>
            </a:extLst>
          </p:cNvPr>
          <p:cNvSpPr txBox="1"/>
          <p:nvPr/>
        </p:nvSpPr>
        <p:spPr>
          <a:xfrm>
            <a:off x="2015636" y="1728743"/>
            <a:ext cx="8160728" cy="461665"/>
          </a:xfrm>
          <a:prstGeom prst="rect">
            <a:avLst/>
          </a:prstGeom>
          <a:noFill/>
        </p:spPr>
        <p:txBody>
          <a:bodyPr wrap="square" rtlCol="0">
            <a:spAutoFit/>
          </a:bodyPr>
          <a:lstStyle/>
          <a:p>
            <a:r>
              <a:rPr lang="en-US" sz="2400" b="1" u="sng" dirty="0">
                <a:latin typeface="Helvetica" pitchFamily="2" charset="0"/>
              </a:rPr>
              <a:t>Comparison “Halo” Target to MTM’s Pt Kidman Project</a:t>
            </a:r>
          </a:p>
        </p:txBody>
      </p:sp>
      <p:pic>
        <p:nvPicPr>
          <p:cNvPr id="12" name="Content Placeholder 11">
            <a:extLst>
              <a:ext uri="{FF2B5EF4-FFF2-40B4-BE49-F238E27FC236}">
                <a16:creationId xmlns:a16="http://schemas.microsoft.com/office/drawing/2014/main" id="{77CEA36B-8CA0-C86C-A5F1-2AE71BD966C9}"/>
              </a:ext>
            </a:extLst>
          </p:cNvPr>
          <p:cNvPicPr>
            <a:picLocks noGrp="1" noChangeAspect="1"/>
          </p:cNvPicPr>
          <p:nvPr>
            <p:ph idx="1"/>
          </p:nvPr>
        </p:nvPicPr>
        <p:blipFill>
          <a:blip r:embed="rId2"/>
          <a:stretch>
            <a:fillRect/>
          </a:stretch>
        </p:blipFill>
        <p:spPr>
          <a:xfrm>
            <a:off x="1744739" y="2403575"/>
            <a:ext cx="7351434" cy="4454425"/>
          </a:xfrm>
        </p:spPr>
      </p:pic>
      <p:sp>
        <p:nvSpPr>
          <p:cNvPr id="3" name="TextBox 2">
            <a:extLst>
              <a:ext uri="{FF2B5EF4-FFF2-40B4-BE49-F238E27FC236}">
                <a16:creationId xmlns:a16="http://schemas.microsoft.com/office/drawing/2014/main" id="{AA6EE63B-B07A-40A2-D9E0-3D06B8A9323D}"/>
              </a:ext>
            </a:extLst>
          </p:cNvPr>
          <p:cNvSpPr txBox="1"/>
          <p:nvPr/>
        </p:nvSpPr>
        <p:spPr>
          <a:xfrm>
            <a:off x="169817" y="0"/>
            <a:ext cx="966652" cy="369332"/>
          </a:xfrm>
          <a:prstGeom prst="rect">
            <a:avLst/>
          </a:prstGeom>
          <a:noFill/>
        </p:spPr>
        <p:txBody>
          <a:bodyPr wrap="square" rtlCol="0">
            <a:spAutoFit/>
          </a:bodyPr>
          <a:lstStyle/>
          <a:p>
            <a:r>
              <a:rPr lang="en-US" b="1" u="sng" dirty="0"/>
              <a:t>Slide 17</a:t>
            </a:r>
          </a:p>
        </p:txBody>
      </p:sp>
      <p:sp>
        <p:nvSpPr>
          <p:cNvPr id="4" name="TextBox 3">
            <a:extLst>
              <a:ext uri="{FF2B5EF4-FFF2-40B4-BE49-F238E27FC236}">
                <a16:creationId xmlns:a16="http://schemas.microsoft.com/office/drawing/2014/main" id="{DD9A7C18-C7CF-DED2-D9CF-57BD8A896373}"/>
              </a:ext>
            </a:extLst>
          </p:cNvPr>
          <p:cNvSpPr txBox="1"/>
          <p:nvPr/>
        </p:nvSpPr>
        <p:spPr>
          <a:xfrm>
            <a:off x="1005839" y="590232"/>
            <a:ext cx="8307977" cy="720000"/>
          </a:xfrm>
          <a:prstGeom prst="rect">
            <a:avLst/>
          </a:prstGeom>
          <a:noFill/>
        </p:spPr>
        <p:txBody>
          <a:bodyPr wrap="square" rtlCol="0">
            <a:spAutoFit/>
          </a:bodyPr>
          <a:lstStyle/>
          <a:p>
            <a:r>
              <a:rPr lang="en-US" sz="4600" b="1" dirty="0">
                <a:latin typeface="Helvetica" pitchFamily="2" charset="0"/>
              </a:rPr>
              <a:t>Rubicon Resources Pty Ltd</a:t>
            </a:r>
          </a:p>
        </p:txBody>
      </p:sp>
    </p:spTree>
    <p:extLst>
      <p:ext uri="{BB962C8B-B14F-4D97-AF65-F5344CB8AC3E}">
        <p14:creationId xmlns:p14="http://schemas.microsoft.com/office/powerpoint/2010/main" val="387007246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F667FA0-F231-2AB8-DF16-AC29B4D5EE6D}"/>
              </a:ext>
            </a:extLst>
          </p:cNvPr>
          <p:cNvSpPr>
            <a:spLocks noGrp="1"/>
          </p:cNvSpPr>
          <p:nvPr>
            <p:ph idx="1"/>
          </p:nvPr>
        </p:nvSpPr>
        <p:spPr>
          <a:xfrm>
            <a:off x="838200" y="2952544"/>
            <a:ext cx="10515600" cy="2939325"/>
          </a:xfrm>
        </p:spPr>
        <p:txBody>
          <a:bodyPr/>
          <a:lstStyle/>
          <a:p>
            <a:r>
              <a:rPr lang="en-US" sz="2000" dirty="0"/>
              <a:t>Located along the southern margin of the G7 Lineament and positioned 1 km north of the “Halo” Target.</a:t>
            </a:r>
            <a:br>
              <a:rPr lang="en-US" sz="2000" dirty="0"/>
            </a:br>
            <a:endParaRPr lang="en-US" sz="2000" dirty="0"/>
          </a:p>
          <a:p>
            <a:r>
              <a:rPr lang="en-US" sz="2000" dirty="0"/>
              <a:t>Exploration target broadly identified from lineament intersection and accurately located using gravity and magnetic geophysics followed up by mobile metal ion soil geochemical sampling.</a:t>
            </a:r>
            <a:br>
              <a:rPr lang="en-US" sz="2000" dirty="0"/>
            </a:br>
            <a:endParaRPr lang="en-US" sz="2000" dirty="0"/>
          </a:p>
          <a:p>
            <a:r>
              <a:rPr lang="en-US" sz="2000" dirty="0"/>
              <a:t>Considered to be a very prospective exploration target on the basis of soil geochemical data with mineralization expected to occur within basement beneath 150-200 m of covering sediments.</a:t>
            </a:r>
          </a:p>
          <a:p>
            <a:endParaRPr lang="en-US" dirty="0"/>
          </a:p>
          <a:p>
            <a:endParaRPr lang="en-US" dirty="0"/>
          </a:p>
        </p:txBody>
      </p:sp>
      <p:sp>
        <p:nvSpPr>
          <p:cNvPr id="5" name="TextBox 4">
            <a:extLst>
              <a:ext uri="{FF2B5EF4-FFF2-40B4-BE49-F238E27FC236}">
                <a16:creationId xmlns:a16="http://schemas.microsoft.com/office/drawing/2014/main" id="{C374AD79-0230-A36F-53E2-75778CEE1FD2}"/>
              </a:ext>
            </a:extLst>
          </p:cNvPr>
          <p:cNvSpPr txBox="1"/>
          <p:nvPr/>
        </p:nvSpPr>
        <p:spPr>
          <a:xfrm>
            <a:off x="1869831" y="2094802"/>
            <a:ext cx="8452338" cy="461665"/>
          </a:xfrm>
          <a:prstGeom prst="rect">
            <a:avLst/>
          </a:prstGeom>
          <a:noFill/>
        </p:spPr>
        <p:txBody>
          <a:bodyPr wrap="square" rtlCol="0">
            <a:spAutoFit/>
          </a:bodyPr>
          <a:lstStyle/>
          <a:p>
            <a:r>
              <a:rPr lang="en-US" sz="2400" b="1" u="sng" dirty="0">
                <a:latin typeface="Helvetica" pitchFamily="2" charset="0"/>
              </a:rPr>
              <a:t>Exploration Priority 2 – “G7 Target” Gold-Copper-Cobalt</a:t>
            </a:r>
            <a:endParaRPr lang="en-US" sz="2400" dirty="0">
              <a:latin typeface="Helvetica" pitchFamily="2" charset="0"/>
            </a:endParaRPr>
          </a:p>
        </p:txBody>
      </p:sp>
      <p:sp>
        <p:nvSpPr>
          <p:cNvPr id="4" name="TextBox 3">
            <a:extLst>
              <a:ext uri="{FF2B5EF4-FFF2-40B4-BE49-F238E27FC236}">
                <a16:creationId xmlns:a16="http://schemas.microsoft.com/office/drawing/2014/main" id="{C538A16C-9399-E51D-1016-E0402B847DF9}"/>
              </a:ext>
            </a:extLst>
          </p:cNvPr>
          <p:cNvSpPr txBox="1"/>
          <p:nvPr/>
        </p:nvSpPr>
        <p:spPr>
          <a:xfrm>
            <a:off x="169817" y="0"/>
            <a:ext cx="966652" cy="369332"/>
          </a:xfrm>
          <a:prstGeom prst="rect">
            <a:avLst/>
          </a:prstGeom>
          <a:noFill/>
        </p:spPr>
        <p:txBody>
          <a:bodyPr wrap="square" rtlCol="0">
            <a:spAutoFit/>
          </a:bodyPr>
          <a:lstStyle/>
          <a:p>
            <a:r>
              <a:rPr lang="en-US" b="1" u="sng" dirty="0"/>
              <a:t>Slide 18</a:t>
            </a:r>
          </a:p>
        </p:txBody>
      </p:sp>
      <p:sp>
        <p:nvSpPr>
          <p:cNvPr id="6" name="TextBox 5">
            <a:extLst>
              <a:ext uri="{FF2B5EF4-FFF2-40B4-BE49-F238E27FC236}">
                <a16:creationId xmlns:a16="http://schemas.microsoft.com/office/drawing/2014/main" id="{5E4C0506-8100-5DEC-F43F-80F767EDE1DE}"/>
              </a:ext>
            </a:extLst>
          </p:cNvPr>
          <p:cNvSpPr txBox="1"/>
          <p:nvPr/>
        </p:nvSpPr>
        <p:spPr>
          <a:xfrm>
            <a:off x="979714" y="606131"/>
            <a:ext cx="8085908" cy="720000"/>
          </a:xfrm>
          <a:prstGeom prst="rect">
            <a:avLst/>
          </a:prstGeom>
          <a:noFill/>
        </p:spPr>
        <p:txBody>
          <a:bodyPr wrap="square" rtlCol="0">
            <a:spAutoFit/>
          </a:bodyPr>
          <a:lstStyle/>
          <a:p>
            <a:r>
              <a:rPr lang="en-US" sz="4600" b="1" dirty="0">
                <a:latin typeface="Helvetica" pitchFamily="2" charset="0"/>
              </a:rPr>
              <a:t>Rubicon Resources Pty Ltd</a:t>
            </a:r>
          </a:p>
        </p:txBody>
      </p:sp>
    </p:spTree>
    <p:extLst>
      <p:ext uri="{BB962C8B-B14F-4D97-AF65-F5344CB8AC3E}">
        <p14:creationId xmlns:p14="http://schemas.microsoft.com/office/powerpoint/2010/main" val="74605962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9AF7C60-3C59-6A5D-55E9-9E516120AFDF}"/>
              </a:ext>
            </a:extLst>
          </p:cNvPr>
          <p:cNvSpPr>
            <a:spLocks noGrp="1"/>
          </p:cNvSpPr>
          <p:nvPr>
            <p:ph idx="1"/>
          </p:nvPr>
        </p:nvSpPr>
        <p:spPr>
          <a:xfrm>
            <a:off x="838200" y="2444540"/>
            <a:ext cx="10515600" cy="4060763"/>
          </a:xfrm>
        </p:spPr>
        <p:txBody>
          <a:bodyPr>
            <a:normAutofit fontScale="92500" lnSpcReduction="20000"/>
          </a:bodyPr>
          <a:lstStyle/>
          <a:p>
            <a:r>
              <a:rPr lang="en-US" sz="2200" dirty="0"/>
              <a:t>Comparable soil geochemical sampling profiles along an 11 km length of the </a:t>
            </a:r>
            <a:r>
              <a:rPr lang="en-US" sz="2200" dirty="0" err="1"/>
              <a:t>centre</a:t>
            </a:r>
            <a:r>
              <a:rPr lang="en-US" sz="2200" dirty="0"/>
              <a:t>-line of the “G7 Target” were noted from two methods – ALS Ionic Leach and </a:t>
            </a:r>
            <a:r>
              <a:rPr lang="en-US" sz="2200" dirty="0" err="1"/>
              <a:t>Labwest</a:t>
            </a:r>
            <a:r>
              <a:rPr lang="en-US" sz="2200" dirty="0"/>
              <a:t> </a:t>
            </a:r>
            <a:r>
              <a:rPr lang="en-US" sz="2200" dirty="0" err="1"/>
              <a:t>UltraFines</a:t>
            </a:r>
            <a:r>
              <a:rPr lang="en-US" sz="2200" dirty="0"/>
              <a:t> methods.</a:t>
            </a:r>
            <a:br>
              <a:rPr lang="en-US" sz="2200" dirty="0"/>
            </a:br>
            <a:endParaRPr lang="en-US" sz="2200" dirty="0"/>
          </a:p>
          <a:p>
            <a:r>
              <a:rPr lang="en-US" sz="2200" dirty="0"/>
              <a:t>Based on prior experience in this area where basement rocks are covered by Artesian Basin Sediments, Gold readings by Ionic Leach method above 1ppb are considered to be anomalous – the highest Gold reading of 5.96 ppb by this method is highly anomalous.</a:t>
            </a:r>
            <a:br>
              <a:rPr lang="en-US" sz="2200" dirty="0"/>
            </a:br>
            <a:endParaRPr lang="en-US" sz="2200" dirty="0"/>
          </a:p>
          <a:p>
            <a:r>
              <a:rPr lang="en-US" sz="2200" dirty="0"/>
              <a:t>Ionic Leach maximum reading for Copper was 1,585 ppb which is also highly anomalous.</a:t>
            </a:r>
            <a:br>
              <a:rPr lang="en-US" sz="2200" dirty="0"/>
            </a:br>
            <a:endParaRPr lang="en-US" sz="2200" dirty="0"/>
          </a:p>
          <a:p>
            <a:r>
              <a:rPr lang="en-US" sz="2200" dirty="0"/>
              <a:t>Further soil geochemical cross line sampling suggests the zone of copper anomaly may be larger than originally thought – indicated length 20 km x 2 km width. </a:t>
            </a:r>
          </a:p>
          <a:p>
            <a:pPr marL="0" indent="0">
              <a:buNone/>
            </a:pPr>
            <a:endParaRPr lang="en-US" sz="2000" dirty="0"/>
          </a:p>
          <a:p>
            <a:pPr marL="0" indent="0">
              <a:buNone/>
            </a:pPr>
            <a:r>
              <a:rPr lang="en-AU" sz="1700" i="1" kern="100" dirty="0">
                <a:effectLst/>
                <a:latin typeface="Times New Roman" panose="02020603050405020304" pitchFamily="18" charset="0"/>
                <a:ea typeface="DengXian" panose="02010600030101010101" pitchFamily="2" charset="-122"/>
                <a:cs typeface="Times New Roman" panose="02020603050405020304" pitchFamily="18" charset="0"/>
              </a:rPr>
              <a:t>*</a:t>
            </a:r>
            <a:r>
              <a:rPr lang="en-AU" sz="1700" i="1" kern="100" dirty="0">
                <a:latin typeface="Times New Roman" panose="02020603050405020304" pitchFamily="18" charset="0"/>
                <a:ea typeface="DengXian" panose="02010600030101010101" pitchFamily="2" charset="-122"/>
                <a:cs typeface="Times New Roman" panose="02020603050405020304" pitchFamily="18" charset="0"/>
              </a:rPr>
              <a:t>A “Soil Anomaly” assists in identifying the precise location of an area which is likely to carry mineralisation at depth and the strength of the anomaly gives a very favourable indication that underlying mineralisation may be of economic grade.  In turn, the apparent area of the copper anomaly at 40 sq km (as indicated by soil sampling carried out to date) suggests that the anomaly may represent a very substantial body of copper mineralisation that also carries gold and cobalt. </a:t>
            </a:r>
            <a:endParaRPr lang="en-US" sz="1700" dirty="0"/>
          </a:p>
        </p:txBody>
      </p:sp>
      <p:sp>
        <p:nvSpPr>
          <p:cNvPr id="4" name="TextBox 3">
            <a:extLst>
              <a:ext uri="{FF2B5EF4-FFF2-40B4-BE49-F238E27FC236}">
                <a16:creationId xmlns:a16="http://schemas.microsoft.com/office/drawing/2014/main" id="{CB7F3183-F59A-1ECE-E6C0-D1A4473531CE}"/>
              </a:ext>
            </a:extLst>
          </p:cNvPr>
          <p:cNvSpPr txBox="1"/>
          <p:nvPr/>
        </p:nvSpPr>
        <p:spPr>
          <a:xfrm>
            <a:off x="2203792" y="1780144"/>
            <a:ext cx="7784415" cy="461665"/>
          </a:xfrm>
          <a:prstGeom prst="rect">
            <a:avLst/>
          </a:prstGeom>
          <a:noFill/>
        </p:spPr>
        <p:txBody>
          <a:bodyPr wrap="square" rtlCol="0">
            <a:spAutoFit/>
          </a:bodyPr>
          <a:lstStyle/>
          <a:p>
            <a:r>
              <a:rPr lang="en-US" sz="2400" b="1" u="sng" dirty="0">
                <a:latin typeface="Helvetica" pitchFamily="2" charset="0"/>
              </a:rPr>
              <a:t>Strong Gold-Copper Soil Anomaly* at “G7 Target”</a:t>
            </a:r>
          </a:p>
        </p:txBody>
      </p:sp>
      <p:sp>
        <p:nvSpPr>
          <p:cNvPr id="5" name="TextBox 4">
            <a:extLst>
              <a:ext uri="{FF2B5EF4-FFF2-40B4-BE49-F238E27FC236}">
                <a16:creationId xmlns:a16="http://schemas.microsoft.com/office/drawing/2014/main" id="{81416AC6-6193-83F3-0F20-C9F0ED41B75E}"/>
              </a:ext>
            </a:extLst>
          </p:cNvPr>
          <p:cNvSpPr txBox="1"/>
          <p:nvPr/>
        </p:nvSpPr>
        <p:spPr>
          <a:xfrm>
            <a:off x="169817" y="0"/>
            <a:ext cx="966652" cy="369332"/>
          </a:xfrm>
          <a:prstGeom prst="rect">
            <a:avLst/>
          </a:prstGeom>
          <a:noFill/>
        </p:spPr>
        <p:txBody>
          <a:bodyPr wrap="square" rtlCol="0">
            <a:spAutoFit/>
          </a:bodyPr>
          <a:lstStyle/>
          <a:p>
            <a:r>
              <a:rPr lang="en-US" b="1" u="sng" dirty="0"/>
              <a:t>Slide 19</a:t>
            </a:r>
          </a:p>
        </p:txBody>
      </p:sp>
      <p:sp>
        <p:nvSpPr>
          <p:cNvPr id="6" name="TextBox 5">
            <a:extLst>
              <a:ext uri="{FF2B5EF4-FFF2-40B4-BE49-F238E27FC236}">
                <a16:creationId xmlns:a16="http://schemas.microsoft.com/office/drawing/2014/main" id="{2685CC3C-B3BD-E07E-8EA4-78EED914D11D}"/>
              </a:ext>
            </a:extLst>
          </p:cNvPr>
          <p:cNvSpPr txBox="1"/>
          <p:nvPr/>
        </p:nvSpPr>
        <p:spPr>
          <a:xfrm>
            <a:off x="979715" y="598779"/>
            <a:ext cx="8307977" cy="720000"/>
          </a:xfrm>
          <a:prstGeom prst="rect">
            <a:avLst/>
          </a:prstGeom>
          <a:noFill/>
        </p:spPr>
        <p:txBody>
          <a:bodyPr wrap="square" rtlCol="0">
            <a:spAutoFit/>
          </a:bodyPr>
          <a:lstStyle/>
          <a:p>
            <a:r>
              <a:rPr lang="en-US" sz="4600" b="1" dirty="0">
                <a:latin typeface="Helvetica" pitchFamily="2" charset="0"/>
              </a:rPr>
              <a:t>Rubicon Resources Pty Ltd</a:t>
            </a:r>
          </a:p>
        </p:txBody>
      </p:sp>
    </p:spTree>
    <p:extLst>
      <p:ext uri="{BB962C8B-B14F-4D97-AF65-F5344CB8AC3E}">
        <p14:creationId xmlns:p14="http://schemas.microsoft.com/office/powerpoint/2010/main" val="426271479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35DA68E5-21C9-CFC1-A11E-276B23C2404F}"/>
              </a:ext>
            </a:extLst>
          </p:cNvPr>
          <p:cNvSpPr>
            <a:spLocks noGrp="1"/>
          </p:cNvSpPr>
          <p:nvPr>
            <p:ph idx="1"/>
          </p:nvPr>
        </p:nvSpPr>
        <p:spPr>
          <a:xfrm>
            <a:off x="720633" y="3027802"/>
            <a:ext cx="10515600" cy="3097880"/>
          </a:xfrm>
        </p:spPr>
        <p:txBody>
          <a:bodyPr>
            <a:normAutofit/>
          </a:bodyPr>
          <a:lstStyle/>
          <a:p>
            <a:r>
              <a:rPr lang="en-US" sz="2000" dirty="0"/>
              <a:t>Australia is a Mineral Rich Country ranked 8</a:t>
            </a:r>
            <a:r>
              <a:rPr lang="en-US" sz="2000" baseline="30000" dirty="0"/>
              <a:t>th</a:t>
            </a:r>
            <a:r>
              <a:rPr lang="en-US" sz="2000" dirty="0"/>
              <a:t> in the World with substantial resources of gold, coal, iron ore, copper, uranium and many other elements.</a:t>
            </a:r>
            <a:br>
              <a:rPr lang="en-US" sz="2000" dirty="0"/>
            </a:br>
            <a:endParaRPr lang="en-US" sz="2000" dirty="0"/>
          </a:p>
          <a:p>
            <a:r>
              <a:rPr lang="en-US" sz="2000" dirty="0"/>
              <a:t>Australia is the world’s largest net exporter of coal, the largest producer of iron ore, lithium, bauxite, the second largest producer of gold and the fourth largest producer of rare earth elements (REE’s).</a:t>
            </a:r>
            <a:br>
              <a:rPr lang="en-US" sz="2000" dirty="0"/>
            </a:br>
            <a:endParaRPr lang="en-US" sz="2000" dirty="0"/>
          </a:p>
          <a:p>
            <a:r>
              <a:rPr lang="en-US" sz="2000" dirty="0"/>
              <a:t>The Olympic Dam Mine in South Australia hosts one of the world’s largest deposits of uranium and the fourth largest copper deposit.</a:t>
            </a:r>
            <a:br>
              <a:rPr lang="en-US" sz="2000" dirty="0"/>
            </a:br>
            <a:endParaRPr lang="en-US" sz="2000" dirty="0"/>
          </a:p>
          <a:p>
            <a:endParaRPr lang="en-US" dirty="0"/>
          </a:p>
        </p:txBody>
      </p:sp>
      <p:sp>
        <p:nvSpPr>
          <p:cNvPr id="4" name="TextBox 3">
            <a:extLst>
              <a:ext uri="{FF2B5EF4-FFF2-40B4-BE49-F238E27FC236}">
                <a16:creationId xmlns:a16="http://schemas.microsoft.com/office/drawing/2014/main" id="{7550CB89-6110-095C-37BF-3C5DF27513EF}"/>
              </a:ext>
            </a:extLst>
          </p:cNvPr>
          <p:cNvSpPr txBox="1"/>
          <p:nvPr/>
        </p:nvSpPr>
        <p:spPr>
          <a:xfrm>
            <a:off x="3369099" y="2169314"/>
            <a:ext cx="5218669" cy="461665"/>
          </a:xfrm>
          <a:prstGeom prst="rect">
            <a:avLst/>
          </a:prstGeom>
          <a:noFill/>
        </p:spPr>
        <p:txBody>
          <a:bodyPr wrap="square" rtlCol="0">
            <a:spAutoFit/>
          </a:bodyPr>
          <a:lstStyle/>
          <a:p>
            <a:r>
              <a:rPr lang="en-US" sz="2400" b="1" u="sng" dirty="0">
                <a:latin typeface="Helvetica" pitchFamily="2" charset="0"/>
              </a:rPr>
              <a:t>Australia – a Mineral Rich Country</a:t>
            </a:r>
          </a:p>
        </p:txBody>
      </p:sp>
      <p:sp>
        <p:nvSpPr>
          <p:cNvPr id="5" name="TextBox 4">
            <a:extLst>
              <a:ext uri="{FF2B5EF4-FFF2-40B4-BE49-F238E27FC236}">
                <a16:creationId xmlns:a16="http://schemas.microsoft.com/office/drawing/2014/main" id="{C9D0216E-CB3E-6B12-B999-FCA2974429C2}"/>
              </a:ext>
            </a:extLst>
          </p:cNvPr>
          <p:cNvSpPr txBox="1"/>
          <p:nvPr/>
        </p:nvSpPr>
        <p:spPr>
          <a:xfrm>
            <a:off x="169817" y="0"/>
            <a:ext cx="849086" cy="369332"/>
          </a:xfrm>
          <a:prstGeom prst="rect">
            <a:avLst/>
          </a:prstGeom>
          <a:noFill/>
        </p:spPr>
        <p:txBody>
          <a:bodyPr wrap="square" rtlCol="0">
            <a:spAutoFit/>
          </a:bodyPr>
          <a:lstStyle/>
          <a:p>
            <a:r>
              <a:rPr lang="en-US" b="1" u="sng" dirty="0"/>
              <a:t>Slide 2</a:t>
            </a:r>
          </a:p>
        </p:txBody>
      </p:sp>
      <p:sp>
        <p:nvSpPr>
          <p:cNvPr id="10" name="TextBox 9">
            <a:extLst>
              <a:ext uri="{FF2B5EF4-FFF2-40B4-BE49-F238E27FC236}">
                <a16:creationId xmlns:a16="http://schemas.microsoft.com/office/drawing/2014/main" id="{82B56F0F-7BE2-0041-8726-BBEE75029A4B}"/>
              </a:ext>
            </a:extLst>
          </p:cNvPr>
          <p:cNvSpPr txBox="1"/>
          <p:nvPr/>
        </p:nvSpPr>
        <p:spPr>
          <a:xfrm>
            <a:off x="1018904" y="576360"/>
            <a:ext cx="7863840" cy="720000"/>
          </a:xfrm>
          <a:prstGeom prst="rect">
            <a:avLst/>
          </a:prstGeom>
          <a:noFill/>
        </p:spPr>
        <p:txBody>
          <a:bodyPr wrap="square" rtlCol="0">
            <a:spAutoFit/>
          </a:bodyPr>
          <a:lstStyle/>
          <a:p>
            <a:r>
              <a:rPr lang="en-US" sz="4600" b="1" dirty="0">
                <a:latin typeface="Helvetica" pitchFamily="2" charset="0"/>
              </a:rPr>
              <a:t>Rubicon Resources Pty Ltd</a:t>
            </a:r>
          </a:p>
          <a:p>
            <a:endParaRPr lang="en-US" dirty="0"/>
          </a:p>
        </p:txBody>
      </p:sp>
    </p:spTree>
    <p:extLst>
      <p:ext uri="{BB962C8B-B14F-4D97-AF65-F5344CB8AC3E}">
        <p14:creationId xmlns:p14="http://schemas.microsoft.com/office/powerpoint/2010/main" val="155156247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CB7F3183-F59A-1ECE-E6C0-D1A4473531CE}"/>
              </a:ext>
            </a:extLst>
          </p:cNvPr>
          <p:cNvSpPr txBox="1"/>
          <p:nvPr/>
        </p:nvSpPr>
        <p:spPr>
          <a:xfrm>
            <a:off x="2203793" y="1780144"/>
            <a:ext cx="7488848" cy="461665"/>
          </a:xfrm>
          <a:prstGeom prst="rect">
            <a:avLst/>
          </a:prstGeom>
          <a:noFill/>
        </p:spPr>
        <p:txBody>
          <a:bodyPr wrap="square" rtlCol="0">
            <a:spAutoFit/>
          </a:bodyPr>
          <a:lstStyle/>
          <a:p>
            <a:pPr algn="ctr"/>
            <a:r>
              <a:rPr lang="en-US" sz="2400" b="1" u="sng" dirty="0">
                <a:latin typeface="Helvetica" pitchFamily="2" charset="0"/>
              </a:rPr>
              <a:t>TIMELINE FOR NEXT STAGES OF EXPLORATION</a:t>
            </a:r>
          </a:p>
        </p:txBody>
      </p:sp>
      <p:sp>
        <p:nvSpPr>
          <p:cNvPr id="5" name="TextBox 4">
            <a:extLst>
              <a:ext uri="{FF2B5EF4-FFF2-40B4-BE49-F238E27FC236}">
                <a16:creationId xmlns:a16="http://schemas.microsoft.com/office/drawing/2014/main" id="{81416AC6-6193-83F3-0F20-C9F0ED41B75E}"/>
              </a:ext>
            </a:extLst>
          </p:cNvPr>
          <p:cNvSpPr txBox="1"/>
          <p:nvPr/>
        </p:nvSpPr>
        <p:spPr>
          <a:xfrm>
            <a:off x="169817" y="0"/>
            <a:ext cx="966652" cy="369332"/>
          </a:xfrm>
          <a:prstGeom prst="rect">
            <a:avLst/>
          </a:prstGeom>
          <a:noFill/>
        </p:spPr>
        <p:txBody>
          <a:bodyPr wrap="square" rtlCol="0">
            <a:spAutoFit/>
          </a:bodyPr>
          <a:lstStyle/>
          <a:p>
            <a:r>
              <a:rPr lang="en-US" b="1" u="sng" dirty="0"/>
              <a:t>Slide 19</a:t>
            </a:r>
          </a:p>
        </p:txBody>
      </p:sp>
      <p:sp>
        <p:nvSpPr>
          <p:cNvPr id="6" name="TextBox 5">
            <a:extLst>
              <a:ext uri="{FF2B5EF4-FFF2-40B4-BE49-F238E27FC236}">
                <a16:creationId xmlns:a16="http://schemas.microsoft.com/office/drawing/2014/main" id="{2685CC3C-B3BD-E07E-8EA4-78EED914D11D}"/>
              </a:ext>
            </a:extLst>
          </p:cNvPr>
          <p:cNvSpPr txBox="1"/>
          <p:nvPr/>
        </p:nvSpPr>
        <p:spPr>
          <a:xfrm>
            <a:off x="979715" y="598779"/>
            <a:ext cx="8307977" cy="720000"/>
          </a:xfrm>
          <a:prstGeom prst="rect">
            <a:avLst/>
          </a:prstGeom>
          <a:noFill/>
        </p:spPr>
        <p:txBody>
          <a:bodyPr wrap="square" rtlCol="0">
            <a:spAutoFit/>
          </a:bodyPr>
          <a:lstStyle/>
          <a:p>
            <a:r>
              <a:rPr lang="en-US" sz="4600" b="1" dirty="0">
                <a:latin typeface="Helvetica" pitchFamily="2" charset="0"/>
              </a:rPr>
              <a:t>Rubicon Resources Pty Ltd</a:t>
            </a:r>
          </a:p>
        </p:txBody>
      </p:sp>
      <p:pic>
        <p:nvPicPr>
          <p:cNvPr id="8" name="Content Placeholder 7">
            <a:extLst>
              <a:ext uri="{FF2B5EF4-FFF2-40B4-BE49-F238E27FC236}">
                <a16:creationId xmlns:a16="http://schemas.microsoft.com/office/drawing/2014/main" id="{98F13D9F-00A3-D0FD-D2D7-03560AA26461}"/>
              </a:ext>
            </a:extLst>
          </p:cNvPr>
          <p:cNvPicPr>
            <a:picLocks noGrp="1" noChangeAspect="1"/>
          </p:cNvPicPr>
          <p:nvPr>
            <p:ph idx="1"/>
          </p:nvPr>
        </p:nvPicPr>
        <p:blipFill>
          <a:blip r:embed="rId2"/>
          <a:stretch>
            <a:fillRect/>
          </a:stretch>
        </p:blipFill>
        <p:spPr>
          <a:xfrm>
            <a:off x="3537754" y="2265363"/>
            <a:ext cx="5116492" cy="4351337"/>
          </a:xfrm>
          <a:prstGeom prst="rect">
            <a:avLst/>
          </a:prstGeom>
        </p:spPr>
      </p:pic>
    </p:spTree>
    <p:extLst>
      <p:ext uri="{BB962C8B-B14F-4D97-AF65-F5344CB8AC3E}">
        <p14:creationId xmlns:p14="http://schemas.microsoft.com/office/powerpoint/2010/main" val="272355729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33B544A-0DF3-4929-DA2C-09078BBEDC8B}"/>
              </a:ext>
            </a:extLst>
          </p:cNvPr>
          <p:cNvSpPr>
            <a:spLocks noGrp="1"/>
          </p:cNvSpPr>
          <p:nvPr>
            <p:ph idx="1"/>
          </p:nvPr>
        </p:nvSpPr>
        <p:spPr>
          <a:xfrm>
            <a:off x="838200" y="2397750"/>
            <a:ext cx="10515600" cy="4133680"/>
          </a:xfrm>
        </p:spPr>
        <p:txBody>
          <a:bodyPr>
            <a:noAutofit/>
          </a:bodyPr>
          <a:lstStyle/>
          <a:p>
            <a:pPr>
              <a:spcBef>
                <a:spcPts val="0"/>
              </a:spcBef>
            </a:pPr>
            <a:r>
              <a:rPr lang="en-US" sz="2000" dirty="0"/>
              <a:t>Investors who come in at this early stage stand to make a much higher return on investment than those who come in later.</a:t>
            </a:r>
            <a:br>
              <a:rPr lang="en-US" sz="2000" dirty="0"/>
            </a:br>
            <a:endParaRPr lang="en-US" sz="1000" dirty="0"/>
          </a:p>
          <a:p>
            <a:pPr>
              <a:spcBef>
                <a:spcPts val="0"/>
              </a:spcBef>
            </a:pPr>
            <a:r>
              <a:rPr lang="en-US" sz="2000" dirty="0"/>
              <a:t>While a speculative investment, this is considered to have a favorable risk-return scenario and investors in this Round will own 75% of the equity in Rubicon Resources.</a:t>
            </a:r>
            <a:br>
              <a:rPr lang="en-US" sz="2000" dirty="0"/>
            </a:br>
            <a:endParaRPr lang="en-US" sz="1000" dirty="0"/>
          </a:p>
          <a:p>
            <a:pPr>
              <a:spcBef>
                <a:spcPts val="0"/>
              </a:spcBef>
            </a:pPr>
            <a:r>
              <a:rPr lang="en-US" sz="2000" dirty="0"/>
              <a:t>IPO with listing on the ASX planned in 24 months from completion of this capital raising.</a:t>
            </a:r>
            <a:br>
              <a:rPr lang="en-US" sz="2000" dirty="0"/>
            </a:br>
            <a:endParaRPr lang="en-US" sz="1000" dirty="0"/>
          </a:p>
          <a:p>
            <a:pPr>
              <a:spcBef>
                <a:spcPts val="0"/>
              </a:spcBef>
            </a:pPr>
            <a:r>
              <a:rPr lang="en-US" sz="2000" dirty="0"/>
              <a:t>Planned to issue Vendor Options on a 1 for 4 basis to Seed Round investors at a 25% discount to the IPO listing price.</a:t>
            </a:r>
            <a:br>
              <a:rPr lang="en-US" sz="2000" dirty="0"/>
            </a:br>
            <a:endParaRPr lang="en-US" sz="1000" dirty="0"/>
          </a:p>
          <a:p>
            <a:pPr>
              <a:spcBef>
                <a:spcPts val="0"/>
              </a:spcBef>
            </a:pPr>
            <a:r>
              <a:rPr lang="en-US" sz="2000" dirty="0"/>
              <a:t>Aim to maintain asset backing of share price during any escrow period through Joint Ventures or acquisition of new assets.</a:t>
            </a:r>
            <a:br>
              <a:rPr lang="en-US" sz="2000" dirty="0"/>
            </a:br>
            <a:endParaRPr lang="en-US" sz="1000" dirty="0"/>
          </a:p>
          <a:p>
            <a:pPr>
              <a:spcBef>
                <a:spcPts val="0"/>
              </a:spcBef>
            </a:pPr>
            <a:r>
              <a:rPr lang="en-US" sz="2000" dirty="0"/>
              <a:t>Exploration results expected to be very positive from Priority 1 &amp; 2 Targets </a:t>
            </a:r>
            <a:r>
              <a:rPr lang="en-AU" sz="2000" b="0" i="0" u="none" strike="noStrike" dirty="0">
                <a:solidFill>
                  <a:srgbClr val="000000"/>
                </a:solidFill>
                <a:effectLst/>
              </a:rPr>
              <a:t>especially given the promising early mineralization/exploration results and the Rubicon Resources exploration location at the intersection of major Australian Lineaments 3 and 7 (see Slide 7)</a:t>
            </a:r>
            <a:r>
              <a:rPr lang="en-US" sz="2000" dirty="0"/>
              <a:t>.</a:t>
            </a:r>
          </a:p>
        </p:txBody>
      </p:sp>
      <p:sp>
        <p:nvSpPr>
          <p:cNvPr id="4" name="TextBox 3">
            <a:extLst>
              <a:ext uri="{FF2B5EF4-FFF2-40B4-BE49-F238E27FC236}">
                <a16:creationId xmlns:a16="http://schemas.microsoft.com/office/drawing/2014/main" id="{DE036695-A82E-8301-FAC5-E259198C8F6C}"/>
              </a:ext>
            </a:extLst>
          </p:cNvPr>
          <p:cNvSpPr txBox="1"/>
          <p:nvPr/>
        </p:nvSpPr>
        <p:spPr>
          <a:xfrm>
            <a:off x="2436703" y="1791161"/>
            <a:ext cx="7318594" cy="461665"/>
          </a:xfrm>
          <a:prstGeom prst="rect">
            <a:avLst/>
          </a:prstGeom>
          <a:noFill/>
        </p:spPr>
        <p:txBody>
          <a:bodyPr wrap="square" rtlCol="0">
            <a:spAutoFit/>
          </a:bodyPr>
          <a:lstStyle/>
          <a:p>
            <a:r>
              <a:rPr lang="en-US" sz="2400" b="1" u="sng" dirty="0">
                <a:latin typeface="Helvetica" pitchFamily="2" charset="0"/>
              </a:rPr>
              <a:t>Benefits to Investors in this Seed Capital Raising</a:t>
            </a:r>
          </a:p>
        </p:txBody>
      </p:sp>
      <p:sp>
        <p:nvSpPr>
          <p:cNvPr id="5" name="TextBox 4">
            <a:extLst>
              <a:ext uri="{FF2B5EF4-FFF2-40B4-BE49-F238E27FC236}">
                <a16:creationId xmlns:a16="http://schemas.microsoft.com/office/drawing/2014/main" id="{25B7DF83-D3DE-D531-FC2F-ECEE8865A914}"/>
              </a:ext>
            </a:extLst>
          </p:cNvPr>
          <p:cNvSpPr txBox="1"/>
          <p:nvPr/>
        </p:nvSpPr>
        <p:spPr>
          <a:xfrm>
            <a:off x="169817" y="0"/>
            <a:ext cx="966652" cy="369332"/>
          </a:xfrm>
          <a:prstGeom prst="rect">
            <a:avLst/>
          </a:prstGeom>
          <a:noFill/>
        </p:spPr>
        <p:txBody>
          <a:bodyPr wrap="square" rtlCol="0">
            <a:spAutoFit/>
          </a:bodyPr>
          <a:lstStyle/>
          <a:p>
            <a:r>
              <a:rPr lang="en-US" b="1" u="sng" dirty="0"/>
              <a:t>Slide 20</a:t>
            </a:r>
          </a:p>
        </p:txBody>
      </p:sp>
      <p:sp>
        <p:nvSpPr>
          <p:cNvPr id="6" name="TextBox 5">
            <a:extLst>
              <a:ext uri="{FF2B5EF4-FFF2-40B4-BE49-F238E27FC236}">
                <a16:creationId xmlns:a16="http://schemas.microsoft.com/office/drawing/2014/main" id="{D1BF46C3-062E-AD0E-BA4C-79472F1566A8}"/>
              </a:ext>
            </a:extLst>
          </p:cNvPr>
          <p:cNvSpPr txBox="1"/>
          <p:nvPr/>
        </p:nvSpPr>
        <p:spPr>
          <a:xfrm>
            <a:off x="979715" y="629208"/>
            <a:ext cx="8268788" cy="720000"/>
          </a:xfrm>
          <a:prstGeom prst="rect">
            <a:avLst/>
          </a:prstGeom>
          <a:noFill/>
        </p:spPr>
        <p:txBody>
          <a:bodyPr wrap="square" rtlCol="0">
            <a:spAutoFit/>
          </a:bodyPr>
          <a:lstStyle/>
          <a:p>
            <a:r>
              <a:rPr lang="en-US" sz="4600" b="1" dirty="0">
                <a:latin typeface="Helvetica" pitchFamily="2" charset="0"/>
              </a:rPr>
              <a:t>Rubicon Resources Pty Ltd</a:t>
            </a:r>
          </a:p>
        </p:txBody>
      </p:sp>
    </p:spTree>
    <p:extLst>
      <p:ext uri="{BB962C8B-B14F-4D97-AF65-F5344CB8AC3E}">
        <p14:creationId xmlns:p14="http://schemas.microsoft.com/office/powerpoint/2010/main" val="175451109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ECBB7D0-CBD1-CD6D-3BA3-4D5A21BF8AE2}"/>
              </a:ext>
            </a:extLst>
          </p:cNvPr>
          <p:cNvSpPr>
            <a:spLocks noGrp="1"/>
          </p:cNvSpPr>
          <p:nvPr>
            <p:ph idx="1"/>
          </p:nvPr>
        </p:nvSpPr>
        <p:spPr>
          <a:xfrm>
            <a:off x="838200" y="1885782"/>
            <a:ext cx="10515600" cy="4878433"/>
          </a:xfrm>
        </p:spPr>
        <p:txBody>
          <a:bodyPr>
            <a:normAutofit fontScale="55000" lnSpcReduction="20000"/>
          </a:bodyPr>
          <a:lstStyle/>
          <a:p>
            <a:pPr marL="0" indent="0">
              <a:buNone/>
            </a:pPr>
            <a:r>
              <a:rPr lang="en-US" sz="3300" b="1" dirty="0">
                <a:latin typeface="Helvetica" pitchFamily="2" charset="0"/>
              </a:rPr>
              <a:t>Terms of Investment</a:t>
            </a:r>
          </a:p>
          <a:p>
            <a:pPr marL="0" indent="0">
              <a:buNone/>
            </a:pPr>
            <a:endParaRPr lang="en-US" b="1" dirty="0">
              <a:latin typeface="Helvetica" pitchFamily="2" charset="0"/>
            </a:endParaRPr>
          </a:p>
          <a:p>
            <a:pPr marL="0" indent="0">
              <a:buNone/>
            </a:pPr>
            <a:endParaRPr lang="en-US" b="1" dirty="0">
              <a:latin typeface="Helvetica" pitchFamily="2" charset="0"/>
            </a:endParaRPr>
          </a:p>
          <a:p>
            <a:pPr marL="0" indent="0">
              <a:buNone/>
            </a:pPr>
            <a:endParaRPr lang="en-US" b="1" dirty="0">
              <a:latin typeface="Helvetica" pitchFamily="2" charset="0"/>
            </a:endParaRPr>
          </a:p>
          <a:p>
            <a:pPr marL="0" indent="0">
              <a:buNone/>
            </a:pPr>
            <a:endParaRPr lang="en-US" b="1" dirty="0">
              <a:latin typeface="Helvetica" pitchFamily="2" charset="0"/>
            </a:endParaRPr>
          </a:p>
          <a:p>
            <a:pPr marL="0" indent="0">
              <a:buNone/>
            </a:pPr>
            <a:endParaRPr lang="en-US" b="1" dirty="0">
              <a:latin typeface="Helvetica" pitchFamily="2" charset="0"/>
            </a:endParaRPr>
          </a:p>
          <a:p>
            <a:pPr marL="0" indent="0">
              <a:buNone/>
            </a:pPr>
            <a:endParaRPr lang="en-US" b="1" dirty="0">
              <a:latin typeface="Helvetica" pitchFamily="2" charset="0"/>
            </a:endParaRPr>
          </a:p>
          <a:p>
            <a:pPr marL="0" indent="0">
              <a:buNone/>
            </a:pPr>
            <a:r>
              <a:rPr lang="en-US" sz="3300" b="1" dirty="0">
                <a:latin typeface="Helvetica" pitchFamily="2" charset="0"/>
              </a:rPr>
              <a:t>Contact Details</a:t>
            </a:r>
          </a:p>
          <a:p>
            <a:pPr marL="0" indent="0">
              <a:buNone/>
            </a:pPr>
            <a:r>
              <a:rPr lang="en-US" b="1" dirty="0">
                <a:latin typeface="Helvetica" pitchFamily="2" charset="0"/>
              </a:rPr>
              <a:t>	</a:t>
            </a:r>
            <a:r>
              <a:rPr lang="en-US" sz="2700" b="1" dirty="0"/>
              <a:t>Name	:	</a:t>
            </a:r>
            <a:r>
              <a:rPr lang="en-US" sz="2700" dirty="0"/>
              <a:t>James MACAULAY</a:t>
            </a:r>
            <a:br>
              <a:rPr lang="en-US" sz="2700" dirty="0">
                <a:latin typeface="Helvetica" pitchFamily="2" charset="0"/>
              </a:rPr>
            </a:br>
            <a:endParaRPr lang="en-US" sz="2700" dirty="0">
              <a:latin typeface="Helvetica" pitchFamily="2" charset="0"/>
            </a:endParaRPr>
          </a:p>
          <a:p>
            <a:pPr marL="0" indent="0">
              <a:buNone/>
            </a:pPr>
            <a:r>
              <a:rPr lang="en-US" sz="2700" dirty="0">
                <a:latin typeface="Helvetica" pitchFamily="2" charset="0"/>
              </a:rPr>
              <a:t>	</a:t>
            </a:r>
            <a:r>
              <a:rPr lang="en-US" sz="2700" b="1" dirty="0"/>
              <a:t>Email	:	</a:t>
            </a:r>
            <a:r>
              <a:rPr lang="en-US" sz="2700" dirty="0">
                <a:hlinkClick r:id="rId2"/>
              </a:rPr>
              <a:t>james.macaulay@rubiconresources.com.au</a:t>
            </a:r>
            <a:endParaRPr lang="en-US" sz="2700" dirty="0"/>
          </a:p>
          <a:p>
            <a:pPr marL="0" indent="0">
              <a:buNone/>
            </a:pPr>
            <a:endParaRPr lang="en-US" sz="2700" dirty="0">
              <a:latin typeface="Helvetica" pitchFamily="2" charset="0"/>
            </a:endParaRPr>
          </a:p>
          <a:p>
            <a:pPr marL="0" indent="0">
              <a:buNone/>
            </a:pPr>
            <a:r>
              <a:rPr lang="en-US" sz="2700" dirty="0">
                <a:latin typeface="Helvetica" pitchFamily="2" charset="0"/>
              </a:rPr>
              <a:t>	</a:t>
            </a:r>
            <a:r>
              <a:rPr lang="en-US" sz="2700" b="1" dirty="0"/>
              <a:t>SMS to	:	0</a:t>
            </a:r>
            <a:r>
              <a:rPr lang="en-US" sz="2700" dirty="0"/>
              <a:t>413  760288</a:t>
            </a:r>
          </a:p>
          <a:p>
            <a:pPr marL="0" indent="0">
              <a:buNone/>
            </a:pPr>
            <a:endParaRPr lang="en-US" sz="2000" dirty="0">
              <a:latin typeface="Helvetica" pitchFamily="2" charset="0"/>
            </a:endParaRPr>
          </a:p>
          <a:p>
            <a:pPr marL="0" indent="0">
              <a:buNone/>
            </a:pPr>
            <a:r>
              <a:rPr lang="en-US" sz="3300" b="1" dirty="0">
                <a:latin typeface="Helvetica" pitchFamily="2" charset="0"/>
              </a:rPr>
              <a:t>Further Information</a:t>
            </a:r>
          </a:p>
          <a:p>
            <a:pPr marL="0" indent="0">
              <a:buNone/>
            </a:pPr>
            <a:r>
              <a:rPr lang="en-US" sz="2700" dirty="0"/>
              <a:t>Both Short-form &amp; Full-length Information Memorandums plus share application form available upon request.</a:t>
            </a:r>
            <a:br>
              <a:rPr lang="en-US" sz="2700" dirty="0"/>
            </a:br>
            <a:endParaRPr lang="en-US" sz="2700" b="1" dirty="0"/>
          </a:p>
          <a:p>
            <a:pPr marL="0" indent="0">
              <a:buNone/>
            </a:pPr>
            <a:endParaRPr lang="en-US" b="1" dirty="0">
              <a:latin typeface="Helvetica" pitchFamily="2" charset="0"/>
            </a:endParaRPr>
          </a:p>
        </p:txBody>
      </p:sp>
      <p:graphicFrame>
        <p:nvGraphicFramePr>
          <p:cNvPr id="6" name="Table 5">
            <a:extLst>
              <a:ext uri="{FF2B5EF4-FFF2-40B4-BE49-F238E27FC236}">
                <a16:creationId xmlns:a16="http://schemas.microsoft.com/office/drawing/2014/main" id="{DE035743-724D-CC2D-5F30-D9402A2E5342}"/>
              </a:ext>
            </a:extLst>
          </p:cNvPr>
          <p:cNvGraphicFramePr>
            <a:graphicFrameLocks noGrp="1"/>
          </p:cNvGraphicFramePr>
          <p:nvPr/>
        </p:nvGraphicFramePr>
        <p:xfrm>
          <a:off x="1827463" y="2343929"/>
          <a:ext cx="8128000" cy="1112520"/>
        </p:xfrm>
        <a:graphic>
          <a:graphicData uri="http://schemas.openxmlformats.org/drawingml/2006/table">
            <a:tbl>
              <a:tblPr firstRow="1" bandRow="1">
                <a:tableStyleId>{073A0DAA-6AF3-43AB-8588-CEC1D06C72B9}</a:tableStyleId>
              </a:tblPr>
              <a:tblGrid>
                <a:gridCol w="4064000">
                  <a:extLst>
                    <a:ext uri="{9D8B030D-6E8A-4147-A177-3AD203B41FA5}">
                      <a16:colId xmlns:a16="http://schemas.microsoft.com/office/drawing/2014/main" val="3977226256"/>
                    </a:ext>
                  </a:extLst>
                </a:gridCol>
                <a:gridCol w="4064000">
                  <a:extLst>
                    <a:ext uri="{9D8B030D-6E8A-4147-A177-3AD203B41FA5}">
                      <a16:colId xmlns:a16="http://schemas.microsoft.com/office/drawing/2014/main" val="3918367007"/>
                    </a:ext>
                  </a:extLst>
                </a:gridCol>
              </a:tblGrid>
              <a:tr h="370840">
                <a:tc>
                  <a:txBody>
                    <a:bodyPr/>
                    <a:lstStyle/>
                    <a:p>
                      <a:r>
                        <a:rPr lang="en-US" sz="1500" b="1" dirty="0">
                          <a:solidFill>
                            <a:schemeClr val="tx1"/>
                          </a:solidFill>
                        </a:rPr>
                        <a:t>Amount to be Raised</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tc>
                  <a:txBody>
                    <a:bodyPr/>
                    <a:lstStyle/>
                    <a:p>
                      <a:r>
                        <a:rPr lang="en-US" sz="1500" b="0" dirty="0">
                          <a:solidFill>
                            <a:schemeClr val="tx1"/>
                          </a:solidFill>
                        </a:rPr>
                        <a:t>    AU$2.0 million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206335188"/>
                  </a:ext>
                </a:extLst>
              </a:tr>
              <a:tr h="370840">
                <a:tc>
                  <a:txBody>
                    <a:bodyPr/>
                    <a:lstStyle/>
                    <a:p>
                      <a:r>
                        <a:rPr lang="en-US" sz="1500" b="1" dirty="0"/>
                        <a:t>Offer Price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75000"/>
                      </a:schemeClr>
                    </a:solidFill>
                  </a:tcPr>
                </a:tc>
                <a:tc>
                  <a:txBody>
                    <a:bodyPr/>
                    <a:lstStyle/>
                    <a:p>
                      <a:r>
                        <a:rPr lang="en-US" sz="1500" dirty="0"/>
                        <a:t>    AU$0.01 per fully paid share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671763136"/>
                  </a:ext>
                </a:extLst>
              </a:tr>
              <a:tr h="370840">
                <a:tc>
                  <a:txBody>
                    <a:bodyPr/>
                    <a:lstStyle/>
                    <a:p>
                      <a:r>
                        <a:rPr lang="en-US" sz="1500" b="1" dirty="0"/>
                        <a:t>Minimum Investment Amount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75000"/>
                      </a:schemeClr>
                    </a:solidFill>
                  </a:tcPr>
                </a:tc>
                <a:tc>
                  <a:txBody>
                    <a:bodyPr/>
                    <a:lstStyle/>
                    <a:p>
                      <a:r>
                        <a:rPr lang="en-US" sz="1500" dirty="0"/>
                        <a:t>    AU$10,000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391469410"/>
                  </a:ext>
                </a:extLst>
              </a:tr>
            </a:tbl>
          </a:graphicData>
        </a:graphic>
      </p:graphicFrame>
      <p:sp>
        <p:nvSpPr>
          <p:cNvPr id="4" name="TextBox 3">
            <a:extLst>
              <a:ext uri="{FF2B5EF4-FFF2-40B4-BE49-F238E27FC236}">
                <a16:creationId xmlns:a16="http://schemas.microsoft.com/office/drawing/2014/main" id="{7AED7DF0-DC60-3924-1968-0C76F0C2229D}"/>
              </a:ext>
            </a:extLst>
          </p:cNvPr>
          <p:cNvSpPr txBox="1"/>
          <p:nvPr/>
        </p:nvSpPr>
        <p:spPr>
          <a:xfrm>
            <a:off x="169817" y="0"/>
            <a:ext cx="966652" cy="369332"/>
          </a:xfrm>
          <a:prstGeom prst="rect">
            <a:avLst/>
          </a:prstGeom>
          <a:noFill/>
        </p:spPr>
        <p:txBody>
          <a:bodyPr wrap="square" rtlCol="0">
            <a:spAutoFit/>
          </a:bodyPr>
          <a:lstStyle/>
          <a:p>
            <a:r>
              <a:rPr lang="en-US" b="1" u="sng" dirty="0"/>
              <a:t>Slide 21</a:t>
            </a:r>
          </a:p>
        </p:txBody>
      </p:sp>
      <p:sp>
        <p:nvSpPr>
          <p:cNvPr id="5" name="TextBox 4">
            <a:extLst>
              <a:ext uri="{FF2B5EF4-FFF2-40B4-BE49-F238E27FC236}">
                <a16:creationId xmlns:a16="http://schemas.microsoft.com/office/drawing/2014/main" id="{45E6DA27-B04C-3A50-0F93-56D8DE7A9FC4}"/>
              </a:ext>
            </a:extLst>
          </p:cNvPr>
          <p:cNvSpPr txBox="1"/>
          <p:nvPr/>
        </p:nvSpPr>
        <p:spPr>
          <a:xfrm>
            <a:off x="979715" y="593344"/>
            <a:ext cx="8399417" cy="720000"/>
          </a:xfrm>
          <a:prstGeom prst="rect">
            <a:avLst/>
          </a:prstGeom>
          <a:noFill/>
        </p:spPr>
        <p:txBody>
          <a:bodyPr wrap="square" rtlCol="0">
            <a:spAutoFit/>
          </a:bodyPr>
          <a:lstStyle/>
          <a:p>
            <a:r>
              <a:rPr lang="en-US" sz="4600" b="1" dirty="0">
                <a:latin typeface="Helvetica" pitchFamily="2" charset="0"/>
              </a:rPr>
              <a:t>Rubicon Resources Pty Ltd</a:t>
            </a:r>
          </a:p>
        </p:txBody>
      </p:sp>
    </p:spTree>
    <p:extLst>
      <p:ext uri="{BB962C8B-B14F-4D97-AF65-F5344CB8AC3E}">
        <p14:creationId xmlns:p14="http://schemas.microsoft.com/office/powerpoint/2010/main" val="135506053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BF3ECBE-D0AC-F700-A457-BD5091E6D1E0}"/>
              </a:ext>
            </a:extLst>
          </p:cNvPr>
          <p:cNvSpPr>
            <a:spLocks noGrp="1"/>
          </p:cNvSpPr>
          <p:nvPr>
            <p:ph idx="1"/>
          </p:nvPr>
        </p:nvSpPr>
        <p:spPr>
          <a:xfrm>
            <a:off x="838200" y="2930765"/>
            <a:ext cx="10515600" cy="3130063"/>
          </a:xfrm>
        </p:spPr>
        <p:txBody>
          <a:bodyPr>
            <a:normAutofit/>
          </a:bodyPr>
          <a:lstStyle/>
          <a:p>
            <a:r>
              <a:rPr lang="en-US" sz="2000" dirty="0"/>
              <a:t>Rubicon was founded in November 2020 to conduct exploration and mining in Australia.</a:t>
            </a:r>
            <a:br>
              <a:rPr lang="en-US" sz="2000" dirty="0"/>
            </a:br>
            <a:endParaRPr lang="en-US" sz="1000" dirty="0"/>
          </a:p>
          <a:p>
            <a:r>
              <a:rPr lang="en-US" sz="2000" dirty="0"/>
              <a:t>Board of Directors &amp; Management Team with skill sets aligned to the company’s core business of exploration, mining &amp; mineral extraction.</a:t>
            </a:r>
            <a:br>
              <a:rPr lang="en-US" sz="2000" dirty="0"/>
            </a:br>
            <a:endParaRPr lang="en-US" sz="1000" dirty="0"/>
          </a:p>
          <a:p>
            <a:r>
              <a:rPr lang="en-US" sz="2000" dirty="0"/>
              <a:t>Exploration focused on Gold, Silver, Rare Earth Elements and Critical Minerals needed to meet Zero Emissions Targets.</a:t>
            </a:r>
            <a:br>
              <a:rPr lang="en-US" sz="2000" dirty="0"/>
            </a:br>
            <a:endParaRPr lang="en-US" sz="1000" dirty="0"/>
          </a:p>
          <a:p>
            <a:r>
              <a:rPr lang="en-US" sz="2000" dirty="0"/>
              <a:t>Priority exploration focus on two promising targets that have been located in the same Exploration </a:t>
            </a:r>
            <a:r>
              <a:rPr lang="en-US" sz="2000" dirty="0" err="1"/>
              <a:t>Licence</a:t>
            </a:r>
            <a:r>
              <a:rPr lang="en-US" sz="2000" dirty="0"/>
              <a:t> (EL9354) in western NSW, Australia – a Gold-Copper Prospect and a Rare Earth Element Prospect – Rubicon has exclusive rights to acquire this </a:t>
            </a:r>
            <a:r>
              <a:rPr lang="en-US" sz="2000" dirty="0" err="1"/>
              <a:t>Licence</a:t>
            </a:r>
            <a:r>
              <a:rPr lang="en-US" sz="2000" dirty="0"/>
              <a:t>.</a:t>
            </a:r>
          </a:p>
        </p:txBody>
      </p:sp>
      <p:sp>
        <p:nvSpPr>
          <p:cNvPr id="4" name="TextBox 3">
            <a:extLst>
              <a:ext uri="{FF2B5EF4-FFF2-40B4-BE49-F238E27FC236}">
                <a16:creationId xmlns:a16="http://schemas.microsoft.com/office/drawing/2014/main" id="{4341944E-F3A8-EB18-7102-328CA3FD22C4}"/>
              </a:ext>
            </a:extLst>
          </p:cNvPr>
          <p:cNvSpPr txBox="1"/>
          <p:nvPr/>
        </p:nvSpPr>
        <p:spPr>
          <a:xfrm>
            <a:off x="4296507" y="2063800"/>
            <a:ext cx="3598985" cy="461665"/>
          </a:xfrm>
          <a:prstGeom prst="rect">
            <a:avLst/>
          </a:prstGeom>
          <a:noFill/>
        </p:spPr>
        <p:txBody>
          <a:bodyPr wrap="square" rtlCol="0">
            <a:spAutoFit/>
          </a:bodyPr>
          <a:lstStyle/>
          <a:p>
            <a:r>
              <a:rPr lang="en-US" sz="2400" b="1" u="sng" dirty="0">
                <a:latin typeface="Helvetica" pitchFamily="2" charset="0"/>
              </a:rPr>
              <a:t>COMPANY SNAPSHOT</a:t>
            </a:r>
          </a:p>
        </p:txBody>
      </p:sp>
      <p:sp>
        <p:nvSpPr>
          <p:cNvPr id="5" name="TextBox 4">
            <a:extLst>
              <a:ext uri="{FF2B5EF4-FFF2-40B4-BE49-F238E27FC236}">
                <a16:creationId xmlns:a16="http://schemas.microsoft.com/office/drawing/2014/main" id="{63DA4327-D592-9283-3B99-EAEAE4C0E58D}"/>
              </a:ext>
            </a:extLst>
          </p:cNvPr>
          <p:cNvSpPr txBox="1"/>
          <p:nvPr/>
        </p:nvSpPr>
        <p:spPr>
          <a:xfrm>
            <a:off x="169817" y="0"/>
            <a:ext cx="849086" cy="369332"/>
          </a:xfrm>
          <a:prstGeom prst="rect">
            <a:avLst/>
          </a:prstGeom>
          <a:noFill/>
        </p:spPr>
        <p:txBody>
          <a:bodyPr wrap="square" rtlCol="0">
            <a:spAutoFit/>
          </a:bodyPr>
          <a:lstStyle/>
          <a:p>
            <a:r>
              <a:rPr lang="en-US" b="1" u="sng" dirty="0"/>
              <a:t>Slide 3</a:t>
            </a:r>
          </a:p>
        </p:txBody>
      </p:sp>
      <p:sp>
        <p:nvSpPr>
          <p:cNvPr id="8" name="TextBox 7">
            <a:extLst>
              <a:ext uri="{FF2B5EF4-FFF2-40B4-BE49-F238E27FC236}">
                <a16:creationId xmlns:a16="http://schemas.microsoft.com/office/drawing/2014/main" id="{CDF09A68-E989-3CA6-DBF8-21DD9652DA8B}"/>
              </a:ext>
            </a:extLst>
          </p:cNvPr>
          <p:cNvSpPr txBox="1"/>
          <p:nvPr/>
        </p:nvSpPr>
        <p:spPr>
          <a:xfrm>
            <a:off x="838200" y="570048"/>
            <a:ext cx="8059783" cy="720000"/>
          </a:xfrm>
          <a:prstGeom prst="rect">
            <a:avLst/>
          </a:prstGeom>
          <a:noFill/>
        </p:spPr>
        <p:txBody>
          <a:bodyPr wrap="square" rtlCol="0">
            <a:spAutoFit/>
          </a:bodyPr>
          <a:lstStyle/>
          <a:p>
            <a:r>
              <a:rPr lang="en-US" dirty="0"/>
              <a:t> </a:t>
            </a:r>
            <a:r>
              <a:rPr lang="en-US" sz="4600" b="1" dirty="0">
                <a:latin typeface="Helvetica" pitchFamily="2" charset="0"/>
              </a:rPr>
              <a:t>Rubicon Resources Pty Ltd</a:t>
            </a:r>
          </a:p>
        </p:txBody>
      </p:sp>
    </p:spTree>
    <p:extLst>
      <p:ext uri="{BB962C8B-B14F-4D97-AF65-F5344CB8AC3E}">
        <p14:creationId xmlns:p14="http://schemas.microsoft.com/office/powerpoint/2010/main" val="414327827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F1E31D8-4FDD-9646-1346-D900700546A3}"/>
              </a:ext>
            </a:extLst>
          </p:cNvPr>
          <p:cNvSpPr>
            <a:spLocks noGrp="1"/>
          </p:cNvSpPr>
          <p:nvPr>
            <p:ph idx="1"/>
          </p:nvPr>
        </p:nvSpPr>
        <p:spPr>
          <a:xfrm>
            <a:off x="756137" y="2506662"/>
            <a:ext cx="10767648" cy="4351338"/>
          </a:xfrm>
        </p:spPr>
        <p:txBody>
          <a:bodyPr>
            <a:normAutofit/>
          </a:bodyPr>
          <a:lstStyle/>
          <a:p>
            <a:r>
              <a:rPr lang="en-US" sz="2000" dirty="0"/>
              <a:t>Target Commodities sought are – Gold, Silver, Copper &amp; Rare Earth Elements (REE).</a:t>
            </a:r>
            <a:br>
              <a:rPr lang="en-US" sz="2000" dirty="0"/>
            </a:br>
            <a:endParaRPr lang="en-US" sz="1000" dirty="0"/>
          </a:p>
          <a:p>
            <a:r>
              <a:rPr lang="en-US" sz="2000" dirty="0"/>
              <a:t>Focus locations for exploration – current, EL9354 in western New South Wales, Australia</a:t>
            </a:r>
            <a:br>
              <a:rPr lang="en-US" sz="2000" dirty="0"/>
            </a:br>
            <a:endParaRPr lang="en-US" sz="1000" dirty="0"/>
          </a:p>
          <a:p>
            <a:r>
              <a:rPr lang="en-US" sz="2000" dirty="0"/>
              <a:t>All these metals are showing strong upside price potential and demand is increasing world wide.</a:t>
            </a:r>
          </a:p>
        </p:txBody>
      </p:sp>
      <p:sp>
        <p:nvSpPr>
          <p:cNvPr id="4" name="TextBox 3">
            <a:extLst>
              <a:ext uri="{FF2B5EF4-FFF2-40B4-BE49-F238E27FC236}">
                <a16:creationId xmlns:a16="http://schemas.microsoft.com/office/drawing/2014/main" id="{B0B7784A-FE4B-C60E-62C3-E0CA06696319}"/>
              </a:ext>
            </a:extLst>
          </p:cNvPr>
          <p:cNvSpPr txBox="1"/>
          <p:nvPr/>
        </p:nvSpPr>
        <p:spPr>
          <a:xfrm>
            <a:off x="4216455" y="1845617"/>
            <a:ext cx="3759089" cy="461665"/>
          </a:xfrm>
          <a:prstGeom prst="rect">
            <a:avLst/>
          </a:prstGeom>
          <a:noFill/>
        </p:spPr>
        <p:txBody>
          <a:bodyPr wrap="square" rtlCol="0">
            <a:spAutoFit/>
          </a:bodyPr>
          <a:lstStyle/>
          <a:p>
            <a:r>
              <a:rPr lang="en-US" sz="2400" b="1" u="sng" dirty="0">
                <a:latin typeface="Helvetica" pitchFamily="2" charset="0"/>
              </a:rPr>
              <a:t>EXPLORATION FOCUS</a:t>
            </a:r>
            <a:endParaRPr lang="en-US" sz="2400" b="1" u="sng" dirty="0"/>
          </a:p>
        </p:txBody>
      </p:sp>
      <p:pic>
        <p:nvPicPr>
          <p:cNvPr id="6" name="Picture 5">
            <a:extLst>
              <a:ext uri="{FF2B5EF4-FFF2-40B4-BE49-F238E27FC236}">
                <a16:creationId xmlns:a16="http://schemas.microsoft.com/office/drawing/2014/main" id="{ECA94620-FC9B-7D1C-0FD2-72427F8F31BD}"/>
              </a:ext>
            </a:extLst>
          </p:cNvPr>
          <p:cNvPicPr>
            <a:picLocks noChangeAspect="1"/>
          </p:cNvPicPr>
          <p:nvPr/>
        </p:nvPicPr>
        <p:blipFill>
          <a:blip r:embed="rId2"/>
          <a:stretch>
            <a:fillRect/>
          </a:stretch>
        </p:blipFill>
        <p:spPr>
          <a:xfrm>
            <a:off x="3942496" y="4155351"/>
            <a:ext cx="4817643" cy="2538526"/>
          </a:xfrm>
          <a:prstGeom prst="rect">
            <a:avLst/>
          </a:prstGeom>
        </p:spPr>
      </p:pic>
      <p:sp>
        <p:nvSpPr>
          <p:cNvPr id="7" name="TextBox 6">
            <a:extLst>
              <a:ext uri="{FF2B5EF4-FFF2-40B4-BE49-F238E27FC236}">
                <a16:creationId xmlns:a16="http://schemas.microsoft.com/office/drawing/2014/main" id="{EAD27688-FA5E-BF70-60EE-36F7990A13BF}"/>
              </a:ext>
            </a:extLst>
          </p:cNvPr>
          <p:cNvSpPr txBox="1"/>
          <p:nvPr/>
        </p:nvSpPr>
        <p:spPr>
          <a:xfrm>
            <a:off x="8868508" y="5729413"/>
            <a:ext cx="2655277" cy="523220"/>
          </a:xfrm>
          <a:prstGeom prst="rect">
            <a:avLst/>
          </a:prstGeom>
          <a:noFill/>
        </p:spPr>
        <p:txBody>
          <a:bodyPr wrap="square" rtlCol="0">
            <a:spAutoFit/>
          </a:bodyPr>
          <a:lstStyle/>
          <a:p>
            <a:r>
              <a:rPr lang="en-US" sz="1400" i="1" dirty="0">
                <a:latin typeface="Times New Roman" panose="02020603050405020304" pitchFamily="18" charset="0"/>
                <a:cs typeface="Times New Roman" panose="02020603050405020304" pitchFamily="18" charset="0"/>
              </a:rPr>
              <a:t>Price Chart Gold &amp; Silver AU$ -20</a:t>
            </a:r>
            <a:r>
              <a:rPr lang="en-US" sz="1400" i="1" baseline="30000" dirty="0">
                <a:latin typeface="Times New Roman" panose="02020603050405020304" pitchFamily="18" charset="0"/>
                <a:cs typeface="Times New Roman" panose="02020603050405020304" pitchFamily="18" charset="0"/>
              </a:rPr>
              <a:t>th</a:t>
            </a:r>
            <a:r>
              <a:rPr lang="en-US" sz="1400" i="1" dirty="0">
                <a:latin typeface="Times New Roman" panose="02020603050405020304" pitchFamily="18" charset="0"/>
                <a:cs typeface="Times New Roman" panose="02020603050405020304" pitchFamily="18" charset="0"/>
              </a:rPr>
              <a:t> May 2024</a:t>
            </a:r>
          </a:p>
        </p:txBody>
      </p:sp>
      <p:sp>
        <p:nvSpPr>
          <p:cNvPr id="5" name="TextBox 4">
            <a:extLst>
              <a:ext uri="{FF2B5EF4-FFF2-40B4-BE49-F238E27FC236}">
                <a16:creationId xmlns:a16="http://schemas.microsoft.com/office/drawing/2014/main" id="{FB903461-0A4C-1324-7D7C-D623F0E40AC2}"/>
              </a:ext>
            </a:extLst>
          </p:cNvPr>
          <p:cNvSpPr txBox="1"/>
          <p:nvPr/>
        </p:nvSpPr>
        <p:spPr>
          <a:xfrm>
            <a:off x="169817" y="0"/>
            <a:ext cx="849086" cy="369332"/>
          </a:xfrm>
          <a:prstGeom prst="rect">
            <a:avLst/>
          </a:prstGeom>
          <a:noFill/>
        </p:spPr>
        <p:txBody>
          <a:bodyPr wrap="square" rtlCol="0">
            <a:spAutoFit/>
          </a:bodyPr>
          <a:lstStyle/>
          <a:p>
            <a:r>
              <a:rPr lang="en-US" b="1" u="sng" dirty="0"/>
              <a:t>Slide 4</a:t>
            </a:r>
          </a:p>
        </p:txBody>
      </p:sp>
      <p:sp>
        <p:nvSpPr>
          <p:cNvPr id="8" name="TextBox 7">
            <a:extLst>
              <a:ext uri="{FF2B5EF4-FFF2-40B4-BE49-F238E27FC236}">
                <a16:creationId xmlns:a16="http://schemas.microsoft.com/office/drawing/2014/main" id="{F568B308-7AF8-36BB-72FE-6044758CD028}"/>
              </a:ext>
            </a:extLst>
          </p:cNvPr>
          <p:cNvSpPr txBox="1"/>
          <p:nvPr/>
        </p:nvSpPr>
        <p:spPr>
          <a:xfrm>
            <a:off x="1018903" y="605367"/>
            <a:ext cx="8255726" cy="800219"/>
          </a:xfrm>
          <a:prstGeom prst="rect">
            <a:avLst/>
          </a:prstGeom>
          <a:noFill/>
        </p:spPr>
        <p:txBody>
          <a:bodyPr wrap="square" rtlCol="0">
            <a:spAutoFit/>
          </a:bodyPr>
          <a:lstStyle/>
          <a:p>
            <a:r>
              <a:rPr lang="en-US" sz="4600" b="1" dirty="0">
                <a:latin typeface="Helvetica" pitchFamily="2" charset="0"/>
              </a:rPr>
              <a:t>Rubicon Resources Pty Ltd</a:t>
            </a:r>
          </a:p>
        </p:txBody>
      </p:sp>
    </p:spTree>
    <p:extLst>
      <p:ext uri="{BB962C8B-B14F-4D97-AF65-F5344CB8AC3E}">
        <p14:creationId xmlns:p14="http://schemas.microsoft.com/office/powerpoint/2010/main" val="115972636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EB18061-B6C0-E656-7186-B4CB1B2D4D1A}"/>
              </a:ext>
            </a:extLst>
          </p:cNvPr>
          <p:cNvSpPr>
            <a:spLocks noGrp="1"/>
          </p:cNvSpPr>
          <p:nvPr>
            <p:ph idx="1"/>
          </p:nvPr>
        </p:nvSpPr>
        <p:spPr>
          <a:xfrm>
            <a:off x="838200" y="2870569"/>
            <a:ext cx="10515600" cy="3717800"/>
          </a:xfrm>
        </p:spPr>
        <p:txBody>
          <a:bodyPr>
            <a:normAutofit lnSpcReduction="10000"/>
          </a:bodyPr>
          <a:lstStyle/>
          <a:p>
            <a:r>
              <a:rPr lang="en-US" sz="2000" b="1" dirty="0"/>
              <a:t>Gold </a:t>
            </a:r>
            <a:r>
              <a:rPr lang="en-US" sz="2000" dirty="0"/>
              <a:t>– there is a ready market for gold and it is easily exchangeable for cash.</a:t>
            </a:r>
            <a:br>
              <a:rPr lang="en-US" sz="2000" dirty="0"/>
            </a:br>
            <a:endParaRPr lang="en-US" sz="2000" dirty="0"/>
          </a:p>
          <a:p>
            <a:r>
              <a:rPr lang="en-US" sz="2000" b="1" dirty="0"/>
              <a:t>Rare Earth Elements &amp; Copper </a:t>
            </a:r>
            <a:r>
              <a:rPr lang="en-US" sz="2000" dirty="0"/>
              <a:t>– the demand for these metals is increasing in order to meet Zero Emissions Targets.</a:t>
            </a:r>
            <a:br>
              <a:rPr lang="en-US" sz="2000" dirty="0"/>
            </a:br>
            <a:endParaRPr lang="en-US" sz="2000" dirty="0"/>
          </a:p>
          <a:p>
            <a:r>
              <a:rPr lang="en-US" sz="2000" dirty="0"/>
              <a:t>The U.S. Government is concerned about current reliance on China with around 60% of world production to provide rare earth elements which are strategically important and is looking to Australia to supply more of its requirements.</a:t>
            </a:r>
            <a:br>
              <a:rPr lang="en-US" sz="2000" dirty="0"/>
            </a:br>
            <a:endParaRPr lang="en-US" sz="2000" dirty="0"/>
          </a:p>
          <a:p>
            <a:r>
              <a:rPr lang="en-US" sz="2000" dirty="0"/>
              <a:t>The US Government through the Export-Import Bank of the United States has provided a Letter of Interest to fund up to AU$923M for a REE exploration company just a few hours drive from EL9354.</a:t>
            </a:r>
          </a:p>
        </p:txBody>
      </p:sp>
      <p:sp>
        <p:nvSpPr>
          <p:cNvPr id="6" name="TextBox 5">
            <a:extLst>
              <a:ext uri="{FF2B5EF4-FFF2-40B4-BE49-F238E27FC236}">
                <a16:creationId xmlns:a16="http://schemas.microsoft.com/office/drawing/2014/main" id="{50E04F25-E317-7A7B-5F11-1A743FC484D2}"/>
              </a:ext>
            </a:extLst>
          </p:cNvPr>
          <p:cNvSpPr txBox="1"/>
          <p:nvPr/>
        </p:nvSpPr>
        <p:spPr>
          <a:xfrm>
            <a:off x="3764691" y="2027571"/>
            <a:ext cx="4662617" cy="461665"/>
          </a:xfrm>
          <a:prstGeom prst="rect">
            <a:avLst/>
          </a:prstGeom>
          <a:noFill/>
        </p:spPr>
        <p:txBody>
          <a:bodyPr wrap="square" rtlCol="0">
            <a:spAutoFit/>
          </a:bodyPr>
          <a:lstStyle/>
          <a:p>
            <a:r>
              <a:rPr lang="en-US" sz="2400" b="1" u="sng" dirty="0">
                <a:latin typeface="Helvetica" pitchFamily="2" charset="0"/>
              </a:rPr>
              <a:t>GLOBAL MARKET SITUATION</a:t>
            </a:r>
          </a:p>
        </p:txBody>
      </p:sp>
      <p:sp>
        <p:nvSpPr>
          <p:cNvPr id="4" name="TextBox 3">
            <a:extLst>
              <a:ext uri="{FF2B5EF4-FFF2-40B4-BE49-F238E27FC236}">
                <a16:creationId xmlns:a16="http://schemas.microsoft.com/office/drawing/2014/main" id="{2E7B8133-5999-2CA1-06CC-D6E913114A68}"/>
              </a:ext>
            </a:extLst>
          </p:cNvPr>
          <p:cNvSpPr txBox="1"/>
          <p:nvPr/>
        </p:nvSpPr>
        <p:spPr>
          <a:xfrm>
            <a:off x="169817" y="0"/>
            <a:ext cx="849086" cy="369332"/>
          </a:xfrm>
          <a:prstGeom prst="rect">
            <a:avLst/>
          </a:prstGeom>
          <a:noFill/>
        </p:spPr>
        <p:txBody>
          <a:bodyPr wrap="square" rtlCol="0">
            <a:spAutoFit/>
          </a:bodyPr>
          <a:lstStyle/>
          <a:p>
            <a:r>
              <a:rPr lang="en-US" b="1" u="sng" dirty="0"/>
              <a:t>Slide 5</a:t>
            </a:r>
          </a:p>
        </p:txBody>
      </p:sp>
      <p:sp>
        <p:nvSpPr>
          <p:cNvPr id="5" name="TextBox 4">
            <a:extLst>
              <a:ext uri="{FF2B5EF4-FFF2-40B4-BE49-F238E27FC236}">
                <a16:creationId xmlns:a16="http://schemas.microsoft.com/office/drawing/2014/main" id="{7251C19B-3923-FBAB-36A5-A657F3D0A4CA}"/>
              </a:ext>
            </a:extLst>
          </p:cNvPr>
          <p:cNvSpPr txBox="1"/>
          <p:nvPr/>
        </p:nvSpPr>
        <p:spPr>
          <a:xfrm>
            <a:off x="1018903" y="631390"/>
            <a:ext cx="8412480" cy="720000"/>
          </a:xfrm>
          <a:prstGeom prst="rect">
            <a:avLst/>
          </a:prstGeom>
          <a:noFill/>
        </p:spPr>
        <p:txBody>
          <a:bodyPr wrap="square" rtlCol="0">
            <a:spAutoFit/>
          </a:bodyPr>
          <a:lstStyle/>
          <a:p>
            <a:r>
              <a:rPr lang="en-US" sz="4600" b="1" dirty="0">
                <a:latin typeface="Helvetica" pitchFamily="2" charset="0"/>
              </a:rPr>
              <a:t>Rubicon Resources Pty Ltd</a:t>
            </a:r>
          </a:p>
        </p:txBody>
      </p:sp>
    </p:spTree>
    <p:extLst>
      <p:ext uri="{BB962C8B-B14F-4D97-AF65-F5344CB8AC3E}">
        <p14:creationId xmlns:p14="http://schemas.microsoft.com/office/powerpoint/2010/main" val="321741523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385752DA-6C49-F60F-190D-7D9B96E653F1}"/>
              </a:ext>
            </a:extLst>
          </p:cNvPr>
          <p:cNvSpPr>
            <a:spLocks noGrp="1"/>
          </p:cNvSpPr>
          <p:nvPr>
            <p:ph idx="1"/>
          </p:nvPr>
        </p:nvSpPr>
        <p:spPr>
          <a:xfrm>
            <a:off x="838200" y="2890865"/>
            <a:ext cx="10515600" cy="3328211"/>
          </a:xfrm>
        </p:spPr>
        <p:txBody>
          <a:bodyPr>
            <a:normAutofit/>
          </a:bodyPr>
          <a:lstStyle/>
          <a:p>
            <a:r>
              <a:rPr lang="en-US" sz="2000" dirty="0"/>
              <a:t>One of the greatest success stories in Australian mineral exploration was discovery of the Olympic Dam Mine which contains the largest mineral deposit yet identified in Australia.</a:t>
            </a:r>
            <a:br>
              <a:rPr lang="en-US" sz="2000" dirty="0"/>
            </a:br>
            <a:endParaRPr lang="en-US" sz="1000" dirty="0"/>
          </a:p>
          <a:p>
            <a:r>
              <a:rPr lang="en-US" sz="2000" dirty="0"/>
              <a:t>Studies have shown that </a:t>
            </a:r>
            <a:r>
              <a:rPr lang="en-US" sz="2000" b="1" u="sng" dirty="0"/>
              <a:t>major mineral deposits in Australia and worldwide lie in or near the intersection of lineaments</a:t>
            </a:r>
            <a:r>
              <a:rPr lang="en-US" sz="2000" dirty="0"/>
              <a:t> which represent the earth’s major crustal faults.</a:t>
            </a:r>
            <a:br>
              <a:rPr lang="en-US" sz="2000" dirty="0"/>
            </a:br>
            <a:endParaRPr lang="en-US" sz="1000" dirty="0"/>
          </a:p>
          <a:p>
            <a:r>
              <a:rPr lang="en-US" sz="2000" dirty="0"/>
              <a:t>Rubicon, employing a similar approach to that used in the discovery of Olympic Dam Mine, has identified exploration sites for gold and rare earth elements using O’Driscoll’s lineament map of Australia in combination with gravity &amp; magnetic geophysics.</a:t>
            </a:r>
            <a:br>
              <a:rPr lang="en-US" sz="2000" dirty="0"/>
            </a:br>
            <a:endParaRPr lang="en-US" sz="1000" dirty="0"/>
          </a:p>
          <a:p>
            <a:r>
              <a:rPr lang="en-US" sz="2000" dirty="0"/>
              <a:t>Follow-up soil geochemistry confirmed precisely defined search locations.</a:t>
            </a:r>
          </a:p>
        </p:txBody>
      </p:sp>
      <p:sp>
        <p:nvSpPr>
          <p:cNvPr id="5" name="TextBox 4">
            <a:extLst>
              <a:ext uri="{FF2B5EF4-FFF2-40B4-BE49-F238E27FC236}">
                <a16:creationId xmlns:a16="http://schemas.microsoft.com/office/drawing/2014/main" id="{3E374512-C63E-EE24-3340-8B8ABA6777B4}"/>
              </a:ext>
            </a:extLst>
          </p:cNvPr>
          <p:cNvSpPr txBox="1"/>
          <p:nvPr/>
        </p:nvSpPr>
        <p:spPr>
          <a:xfrm>
            <a:off x="4041605" y="2037719"/>
            <a:ext cx="4108790" cy="461665"/>
          </a:xfrm>
          <a:prstGeom prst="rect">
            <a:avLst/>
          </a:prstGeom>
          <a:noFill/>
        </p:spPr>
        <p:txBody>
          <a:bodyPr wrap="square" rtlCol="0">
            <a:spAutoFit/>
          </a:bodyPr>
          <a:lstStyle/>
          <a:p>
            <a:pPr algn="ctr"/>
            <a:r>
              <a:rPr lang="en-US" sz="2400" b="1" u="sng" dirty="0">
                <a:latin typeface="Helvetica" pitchFamily="2" charset="0"/>
              </a:rPr>
              <a:t>EXPLORATION STRATEGY</a:t>
            </a:r>
          </a:p>
        </p:txBody>
      </p:sp>
      <p:sp>
        <p:nvSpPr>
          <p:cNvPr id="4" name="TextBox 3">
            <a:extLst>
              <a:ext uri="{FF2B5EF4-FFF2-40B4-BE49-F238E27FC236}">
                <a16:creationId xmlns:a16="http://schemas.microsoft.com/office/drawing/2014/main" id="{747145F5-B365-34BA-D7DA-BDD3A76FBF2D}"/>
              </a:ext>
            </a:extLst>
          </p:cNvPr>
          <p:cNvSpPr txBox="1"/>
          <p:nvPr/>
        </p:nvSpPr>
        <p:spPr>
          <a:xfrm>
            <a:off x="169817" y="0"/>
            <a:ext cx="849086" cy="369332"/>
          </a:xfrm>
          <a:prstGeom prst="rect">
            <a:avLst/>
          </a:prstGeom>
          <a:noFill/>
        </p:spPr>
        <p:txBody>
          <a:bodyPr wrap="square" rtlCol="0">
            <a:spAutoFit/>
          </a:bodyPr>
          <a:lstStyle/>
          <a:p>
            <a:r>
              <a:rPr lang="en-US" b="1" u="sng" dirty="0"/>
              <a:t>Slide 6</a:t>
            </a:r>
          </a:p>
        </p:txBody>
      </p:sp>
      <p:sp>
        <p:nvSpPr>
          <p:cNvPr id="6" name="TextBox 5">
            <a:extLst>
              <a:ext uri="{FF2B5EF4-FFF2-40B4-BE49-F238E27FC236}">
                <a16:creationId xmlns:a16="http://schemas.microsoft.com/office/drawing/2014/main" id="{72F8A827-3AEC-42C2-7A56-940AEBEE5A4E}"/>
              </a:ext>
            </a:extLst>
          </p:cNvPr>
          <p:cNvSpPr txBox="1"/>
          <p:nvPr/>
        </p:nvSpPr>
        <p:spPr>
          <a:xfrm>
            <a:off x="1018903" y="638924"/>
            <a:ext cx="8255726" cy="830997"/>
          </a:xfrm>
          <a:prstGeom prst="rect">
            <a:avLst/>
          </a:prstGeom>
          <a:noFill/>
        </p:spPr>
        <p:txBody>
          <a:bodyPr wrap="square" rtlCol="0">
            <a:spAutoFit/>
          </a:bodyPr>
          <a:lstStyle/>
          <a:p>
            <a:r>
              <a:rPr lang="en-US" sz="4600" b="1" dirty="0">
                <a:latin typeface="Helvetica" pitchFamily="2" charset="0"/>
              </a:rPr>
              <a:t>Rubicon Resources Pty Ltd</a:t>
            </a:r>
          </a:p>
        </p:txBody>
      </p:sp>
    </p:spTree>
    <p:extLst>
      <p:ext uri="{BB962C8B-B14F-4D97-AF65-F5344CB8AC3E}">
        <p14:creationId xmlns:p14="http://schemas.microsoft.com/office/powerpoint/2010/main" val="378991367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A2771E28-3F85-6039-E3E8-ED0FC2B1AF37}"/>
              </a:ext>
            </a:extLst>
          </p:cNvPr>
          <p:cNvSpPr txBox="1"/>
          <p:nvPr/>
        </p:nvSpPr>
        <p:spPr>
          <a:xfrm>
            <a:off x="3109545" y="1971036"/>
            <a:ext cx="5972909" cy="461665"/>
          </a:xfrm>
          <a:prstGeom prst="rect">
            <a:avLst/>
          </a:prstGeom>
          <a:noFill/>
        </p:spPr>
        <p:txBody>
          <a:bodyPr wrap="square" rtlCol="0">
            <a:spAutoFit/>
          </a:bodyPr>
          <a:lstStyle/>
          <a:p>
            <a:r>
              <a:rPr lang="en-US" sz="2400" b="1" u="sng" dirty="0">
                <a:latin typeface="Helvetica" pitchFamily="2" charset="0"/>
              </a:rPr>
              <a:t>O’Driscoll’s Lineament Map of Australia</a:t>
            </a:r>
          </a:p>
        </p:txBody>
      </p:sp>
      <p:sp>
        <p:nvSpPr>
          <p:cNvPr id="3" name="TextBox 2">
            <a:extLst>
              <a:ext uri="{FF2B5EF4-FFF2-40B4-BE49-F238E27FC236}">
                <a16:creationId xmlns:a16="http://schemas.microsoft.com/office/drawing/2014/main" id="{8C4155B7-D75F-3820-1FF3-A1E202733EBF}"/>
              </a:ext>
            </a:extLst>
          </p:cNvPr>
          <p:cNvSpPr txBox="1"/>
          <p:nvPr/>
        </p:nvSpPr>
        <p:spPr>
          <a:xfrm>
            <a:off x="7697358" y="3911221"/>
            <a:ext cx="3656442" cy="2400657"/>
          </a:xfrm>
          <a:prstGeom prst="rect">
            <a:avLst/>
          </a:prstGeom>
          <a:noFill/>
        </p:spPr>
        <p:txBody>
          <a:bodyPr wrap="square" rtlCol="0">
            <a:spAutoFit/>
          </a:bodyPr>
          <a:lstStyle/>
          <a:p>
            <a:r>
              <a:rPr lang="en-US" u="sng" dirty="0">
                <a:latin typeface="Times New Roman" panose="02020603050405020304" pitchFamily="18" charset="0"/>
                <a:cs typeface="Times New Roman" panose="02020603050405020304" pitchFamily="18" charset="0"/>
              </a:rPr>
              <a:t>Legend</a:t>
            </a:r>
            <a:r>
              <a:rPr lang="en-US" dirty="0">
                <a:latin typeface="Times New Roman" panose="02020603050405020304" pitchFamily="18" charset="0"/>
                <a:cs typeface="Times New Roman" panose="02020603050405020304" pitchFamily="18" charset="0"/>
              </a:rPr>
              <a:t>:</a:t>
            </a:r>
          </a:p>
          <a:p>
            <a:endParaRPr lang="en-US" sz="1000" i="1" dirty="0">
              <a:latin typeface="Times New Roman" panose="02020603050405020304" pitchFamily="18" charset="0"/>
              <a:cs typeface="Times New Roman" panose="02020603050405020304" pitchFamily="18" charset="0"/>
            </a:endParaRPr>
          </a:p>
          <a:p>
            <a:r>
              <a:rPr lang="en-US" sz="1400" dirty="0">
                <a:latin typeface="Helvetica" pitchFamily="2" charset="0"/>
                <a:cs typeface="Times New Roman" panose="02020603050405020304" pitchFamily="18" charset="0"/>
              </a:rPr>
              <a:t>These are the largest mining sites in Australia all of which are at or close to major lineament intersections.</a:t>
            </a:r>
          </a:p>
          <a:p>
            <a:endParaRPr lang="en-US" sz="1000" dirty="0">
              <a:latin typeface="Times New Roman" panose="02020603050405020304" pitchFamily="18" charset="0"/>
              <a:cs typeface="Times New Roman" panose="02020603050405020304" pitchFamily="18" charset="0"/>
            </a:endParaRPr>
          </a:p>
          <a:p>
            <a:r>
              <a:rPr lang="en-US" sz="1400" i="1" dirty="0">
                <a:latin typeface="Times New Roman" panose="02020603050405020304" pitchFamily="18" charset="0"/>
                <a:cs typeface="Times New Roman" panose="02020603050405020304" pitchFamily="18" charset="0"/>
              </a:rPr>
              <a:t>      M = Mt Isa Mining Region</a:t>
            </a:r>
            <a:br>
              <a:rPr lang="en-US" sz="1400" i="1" dirty="0">
                <a:latin typeface="Times New Roman" panose="02020603050405020304" pitchFamily="18" charset="0"/>
                <a:cs typeface="Times New Roman" panose="02020603050405020304" pitchFamily="18" charset="0"/>
              </a:rPr>
            </a:br>
            <a:r>
              <a:rPr lang="en-US" sz="1400" i="1" dirty="0">
                <a:latin typeface="Times New Roman" panose="02020603050405020304" pitchFamily="18" charset="0"/>
                <a:cs typeface="Times New Roman" panose="02020603050405020304" pitchFamily="18" charset="0"/>
              </a:rPr>
              <a:t>      B = Broken Hill Mine</a:t>
            </a:r>
            <a:br>
              <a:rPr lang="en-US" sz="1400" i="1" dirty="0">
                <a:latin typeface="Times New Roman" panose="02020603050405020304" pitchFamily="18" charset="0"/>
                <a:cs typeface="Times New Roman" panose="02020603050405020304" pitchFamily="18" charset="0"/>
              </a:rPr>
            </a:br>
            <a:r>
              <a:rPr lang="en-US" sz="1400" i="1" dirty="0">
                <a:latin typeface="Times New Roman" panose="02020603050405020304" pitchFamily="18" charset="0"/>
                <a:cs typeface="Times New Roman" panose="02020603050405020304" pitchFamily="18" charset="0"/>
              </a:rPr>
              <a:t>      R = Roxby Downs - Olympic Dam Mine</a:t>
            </a:r>
            <a:br>
              <a:rPr lang="en-US" sz="1400" i="1" dirty="0">
                <a:latin typeface="Times New Roman" panose="02020603050405020304" pitchFamily="18" charset="0"/>
                <a:cs typeface="Times New Roman" panose="02020603050405020304" pitchFamily="18" charset="0"/>
              </a:rPr>
            </a:br>
            <a:r>
              <a:rPr lang="en-US" sz="1400" i="1" dirty="0">
                <a:latin typeface="Times New Roman" panose="02020603050405020304" pitchFamily="18" charset="0"/>
                <a:cs typeface="Times New Roman" panose="02020603050405020304" pitchFamily="18" charset="0"/>
              </a:rPr>
              <a:t>      KG = Kalgoorlie</a:t>
            </a:r>
            <a:br>
              <a:rPr lang="en-US" sz="1400" i="1" dirty="0">
                <a:latin typeface="Times New Roman" panose="02020603050405020304" pitchFamily="18" charset="0"/>
                <a:cs typeface="Times New Roman" panose="02020603050405020304" pitchFamily="18" charset="0"/>
              </a:rPr>
            </a:br>
            <a:r>
              <a:rPr lang="en-US" sz="1400" i="1" dirty="0">
                <a:latin typeface="Times New Roman" panose="02020603050405020304" pitchFamily="18" charset="0"/>
                <a:cs typeface="Times New Roman" panose="02020603050405020304" pitchFamily="18" charset="0"/>
              </a:rPr>
              <a:t>      KB = </a:t>
            </a:r>
            <a:r>
              <a:rPr lang="en-US" sz="1400" i="1" dirty="0" err="1">
                <a:latin typeface="Times New Roman" panose="02020603050405020304" pitchFamily="18" charset="0"/>
                <a:cs typeface="Times New Roman" panose="02020603050405020304" pitchFamily="18" charset="0"/>
              </a:rPr>
              <a:t>Kambalda</a:t>
            </a:r>
            <a:endParaRPr lang="en-US" sz="1400" i="1" dirty="0">
              <a:latin typeface="Times New Roman" panose="02020603050405020304" pitchFamily="18" charset="0"/>
              <a:cs typeface="Times New Roman" panose="02020603050405020304" pitchFamily="18" charset="0"/>
            </a:endParaRPr>
          </a:p>
        </p:txBody>
      </p:sp>
      <p:sp>
        <p:nvSpPr>
          <p:cNvPr id="4" name="TextBox 3">
            <a:extLst>
              <a:ext uri="{FF2B5EF4-FFF2-40B4-BE49-F238E27FC236}">
                <a16:creationId xmlns:a16="http://schemas.microsoft.com/office/drawing/2014/main" id="{2A97FDCD-A11F-9C18-6CE4-350461C00647}"/>
              </a:ext>
            </a:extLst>
          </p:cNvPr>
          <p:cNvSpPr txBox="1"/>
          <p:nvPr/>
        </p:nvSpPr>
        <p:spPr>
          <a:xfrm>
            <a:off x="169817" y="0"/>
            <a:ext cx="849086" cy="369332"/>
          </a:xfrm>
          <a:prstGeom prst="rect">
            <a:avLst/>
          </a:prstGeom>
          <a:noFill/>
        </p:spPr>
        <p:txBody>
          <a:bodyPr wrap="square" rtlCol="0">
            <a:spAutoFit/>
          </a:bodyPr>
          <a:lstStyle/>
          <a:p>
            <a:r>
              <a:rPr lang="en-US" b="1" u="sng" dirty="0"/>
              <a:t>Slide 7</a:t>
            </a:r>
          </a:p>
        </p:txBody>
      </p:sp>
      <p:pic>
        <p:nvPicPr>
          <p:cNvPr id="10" name="Content Placeholder 9">
            <a:extLst>
              <a:ext uri="{FF2B5EF4-FFF2-40B4-BE49-F238E27FC236}">
                <a16:creationId xmlns:a16="http://schemas.microsoft.com/office/drawing/2014/main" id="{0871C947-CDF7-5870-E724-D51C4BB721E8}"/>
              </a:ext>
            </a:extLst>
          </p:cNvPr>
          <p:cNvPicPr>
            <a:picLocks noGrp="1" noChangeAspect="1"/>
          </p:cNvPicPr>
          <p:nvPr>
            <p:ph idx="1"/>
          </p:nvPr>
        </p:nvPicPr>
        <p:blipFill>
          <a:blip r:embed="rId2"/>
          <a:stretch>
            <a:fillRect/>
          </a:stretch>
        </p:blipFill>
        <p:spPr>
          <a:xfrm>
            <a:off x="2453082" y="2614213"/>
            <a:ext cx="5244276" cy="4113158"/>
          </a:xfrm>
        </p:spPr>
      </p:pic>
      <p:sp>
        <p:nvSpPr>
          <p:cNvPr id="6" name="TextBox 5">
            <a:extLst>
              <a:ext uri="{FF2B5EF4-FFF2-40B4-BE49-F238E27FC236}">
                <a16:creationId xmlns:a16="http://schemas.microsoft.com/office/drawing/2014/main" id="{5BD0A149-B8F7-9526-1395-1E8C1AEBA4CD}"/>
              </a:ext>
            </a:extLst>
          </p:cNvPr>
          <p:cNvSpPr txBox="1"/>
          <p:nvPr/>
        </p:nvSpPr>
        <p:spPr>
          <a:xfrm>
            <a:off x="1018903" y="628458"/>
            <a:ext cx="8281851" cy="830997"/>
          </a:xfrm>
          <a:prstGeom prst="rect">
            <a:avLst/>
          </a:prstGeom>
          <a:noFill/>
        </p:spPr>
        <p:txBody>
          <a:bodyPr wrap="square" rtlCol="0">
            <a:spAutoFit/>
          </a:bodyPr>
          <a:lstStyle/>
          <a:p>
            <a:r>
              <a:rPr lang="en-US" sz="4600" b="1" dirty="0">
                <a:latin typeface="Helvetica" pitchFamily="2" charset="0"/>
              </a:rPr>
              <a:t>Rubicon Resources Pty Ltd</a:t>
            </a:r>
          </a:p>
        </p:txBody>
      </p:sp>
    </p:spTree>
    <p:extLst>
      <p:ext uri="{BB962C8B-B14F-4D97-AF65-F5344CB8AC3E}">
        <p14:creationId xmlns:p14="http://schemas.microsoft.com/office/powerpoint/2010/main" val="337998682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C13F82C0-666F-E5FD-380C-FC3411EC4C35}"/>
              </a:ext>
            </a:extLst>
          </p:cNvPr>
          <p:cNvSpPr txBox="1"/>
          <p:nvPr/>
        </p:nvSpPr>
        <p:spPr>
          <a:xfrm>
            <a:off x="3783623" y="1721884"/>
            <a:ext cx="4624754" cy="461665"/>
          </a:xfrm>
          <a:prstGeom prst="rect">
            <a:avLst/>
          </a:prstGeom>
          <a:noFill/>
        </p:spPr>
        <p:txBody>
          <a:bodyPr wrap="square" rtlCol="0">
            <a:spAutoFit/>
          </a:bodyPr>
          <a:lstStyle/>
          <a:p>
            <a:r>
              <a:rPr lang="en-US" sz="2400" b="1" u="sng" dirty="0">
                <a:latin typeface="Helvetica" pitchFamily="2" charset="0"/>
              </a:rPr>
              <a:t>A TEAM BUILT FOR SUCCESS</a:t>
            </a:r>
          </a:p>
        </p:txBody>
      </p:sp>
      <p:pic>
        <p:nvPicPr>
          <p:cNvPr id="10" name="Content Placeholder 9">
            <a:extLst>
              <a:ext uri="{FF2B5EF4-FFF2-40B4-BE49-F238E27FC236}">
                <a16:creationId xmlns:a16="http://schemas.microsoft.com/office/drawing/2014/main" id="{259965D7-4EA2-9D27-ECB5-95B70063473A}"/>
              </a:ext>
            </a:extLst>
          </p:cNvPr>
          <p:cNvPicPr>
            <a:picLocks noGrp="1" noChangeAspect="1"/>
          </p:cNvPicPr>
          <p:nvPr>
            <p:ph idx="1"/>
          </p:nvPr>
        </p:nvPicPr>
        <p:blipFill>
          <a:blip r:embed="rId2"/>
          <a:stretch>
            <a:fillRect/>
          </a:stretch>
        </p:blipFill>
        <p:spPr>
          <a:xfrm>
            <a:off x="2177039" y="2259195"/>
            <a:ext cx="7837922" cy="4411418"/>
          </a:xfrm>
        </p:spPr>
      </p:pic>
      <p:sp>
        <p:nvSpPr>
          <p:cNvPr id="3" name="TextBox 2">
            <a:extLst>
              <a:ext uri="{FF2B5EF4-FFF2-40B4-BE49-F238E27FC236}">
                <a16:creationId xmlns:a16="http://schemas.microsoft.com/office/drawing/2014/main" id="{E344C8D7-8991-ECF1-D3C5-9974B1B6CB35}"/>
              </a:ext>
            </a:extLst>
          </p:cNvPr>
          <p:cNvSpPr txBox="1"/>
          <p:nvPr/>
        </p:nvSpPr>
        <p:spPr>
          <a:xfrm>
            <a:off x="169817" y="0"/>
            <a:ext cx="849086" cy="369332"/>
          </a:xfrm>
          <a:prstGeom prst="rect">
            <a:avLst/>
          </a:prstGeom>
          <a:noFill/>
        </p:spPr>
        <p:txBody>
          <a:bodyPr wrap="square" rtlCol="0">
            <a:spAutoFit/>
          </a:bodyPr>
          <a:lstStyle/>
          <a:p>
            <a:r>
              <a:rPr lang="en-US" b="1" u="sng" dirty="0"/>
              <a:t>Slide 8</a:t>
            </a:r>
          </a:p>
        </p:txBody>
      </p:sp>
      <p:sp>
        <p:nvSpPr>
          <p:cNvPr id="5" name="TextBox 4">
            <a:extLst>
              <a:ext uri="{FF2B5EF4-FFF2-40B4-BE49-F238E27FC236}">
                <a16:creationId xmlns:a16="http://schemas.microsoft.com/office/drawing/2014/main" id="{6EEE8758-8706-1114-18BE-2DD23BFE86CB}"/>
              </a:ext>
            </a:extLst>
          </p:cNvPr>
          <p:cNvSpPr txBox="1"/>
          <p:nvPr/>
        </p:nvSpPr>
        <p:spPr>
          <a:xfrm>
            <a:off x="1018903" y="617933"/>
            <a:ext cx="8112034" cy="800219"/>
          </a:xfrm>
          <a:prstGeom prst="rect">
            <a:avLst/>
          </a:prstGeom>
          <a:noFill/>
        </p:spPr>
        <p:txBody>
          <a:bodyPr wrap="square" rtlCol="0">
            <a:spAutoFit/>
          </a:bodyPr>
          <a:lstStyle/>
          <a:p>
            <a:r>
              <a:rPr lang="en-US" sz="4600" b="1" dirty="0">
                <a:latin typeface="Helvetica" pitchFamily="2" charset="0"/>
              </a:rPr>
              <a:t>Rubicon Resources Pty Ltd</a:t>
            </a:r>
          </a:p>
        </p:txBody>
      </p:sp>
    </p:spTree>
    <p:extLst>
      <p:ext uri="{BB962C8B-B14F-4D97-AF65-F5344CB8AC3E}">
        <p14:creationId xmlns:p14="http://schemas.microsoft.com/office/powerpoint/2010/main" val="128894894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a:extLst>
              <a:ext uri="{FF2B5EF4-FFF2-40B4-BE49-F238E27FC236}">
                <a16:creationId xmlns:a16="http://schemas.microsoft.com/office/drawing/2014/main" id="{E75FACAD-26AD-B7AB-D2E1-736DAAD8E2F7}"/>
              </a:ext>
            </a:extLst>
          </p:cNvPr>
          <p:cNvPicPr>
            <a:picLocks noGrp="1" noChangeAspect="1"/>
          </p:cNvPicPr>
          <p:nvPr>
            <p:ph idx="1"/>
          </p:nvPr>
        </p:nvPicPr>
        <p:blipFill>
          <a:blip r:embed="rId2"/>
          <a:stretch>
            <a:fillRect/>
          </a:stretch>
        </p:blipFill>
        <p:spPr>
          <a:xfrm>
            <a:off x="838200" y="2320928"/>
            <a:ext cx="10515600" cy="2127243"/>
          </a:xfrm>
        </p:spPr>
      </p:pic>
      <p:sp>
        <p:nvSpPr>
          <p:cNvPr id="4" name="TextBox 3">
            <a:extLst>
              <a:ext uri="{FF2B5EF4-FFF2-40B4-BE49-F238E27FC236}">
                <a16:creationId xmlns:a16="http://schemas.microsoft.com/office/drawing/2014/main" id="{23A33004-2F97-E05F-8890-CBB0E5443779}"/>
              </a:ext>
            </a:extLst>
          </p:cNvPr>
          <p:cNvSpPr txBox="1"/>
          <p:nvPr/>
        </p:nvSpPr>
        <p:spPr>
          <a:xfrm>
            <a:off x="2218592" y="1752750"/>
            <a:ext cx="7754816" cy="461665"/>
          </a:xfrm>
          <a:prstGeom prst="rect">
            <a:avLst/>
          </a:prstGeom>
          <a:noFill/>
        </p:spPr>
        <p:txBody>
          <a:bodyPr wrap="square" rtlCol="0">
            <a:spAutoFit/>
          </a:bodyPr>
          <a:lstStyle/>
          <a:p>
            <a:r>
              <a:rPr lang="en-US" sz="2400" b="1" u="sng" dirty="0">
                <a:latin typeface="Helvetica" pitchFamily="2" charset="0"/>
              </a:rPr>
              <a:t>QUALIFICATIONS – DIRECTORS &amp; MANAGEMENT</a:t>
            </a:r>
          </a:p>
        </p:txBody>
      </p:sp>
      <p:pic>
        <p:nvPicPr>
          <p:cNvPr id="8" name="Picture 7">
            <a:extLst>
              <a:ext uri="{FF2B5EF4-FFF2-40B4-BE49-F238E27FC236}">
                <a16:creationId xmlns:a16="http://schemas.microsoft.com/office/drawing/2014/main" id="{6AF834BE-E8FF-609B-E699-1B413A0D9C03}"/>
              </a:ext>
            </a:extLst>
          </p:cNvPr>
          <p:cNvPicPr>
            <a:picLocks noChangeAspect="1"/>
          </p:cNvPicPr>
          <p:nvPr/>
        </p:nvPicPr>
        <p:blipFill>
          <a:blip r:embed="rId3"/>
          <a:stretch>
            <a:fillRect/>
          </a:stretch>
        </p:blipFill>
        <p:spPr>
          <a:xfrm>
            <a:off x="838205" y="4509904"/>
            <a:ext cx="10515595" cy="2127242"/>
          </a:xfrm>
          <a:prstGeom prst="rect">
            <a:avLst/>
          </a:prstGeom>
        </p:spPr>
      </p:pic>
      <p:sp>
        <p:nvSpPr>
          <p:cNvPr id="3" name="TextBox 2">
            <a:extLst>
              <a:ext uri="{FF2B5EF4-FFF2-40B4-BE49-F238E27FC236}">
                <a16:creationId xmlns:a16="http://schemas.microsoft.com/office/drawing/2014/main" id="{032EFC8A-CEC2-98BC-E713-D4BF2C502808}"/>
              </a:ext>
            </a:extLst>
          </p:cNvPr>
          <p:cNvSpPr txBox="1"/>
          <p:nvPr/>
        </p:nvSpPr>
        <p:spPr>
          <a:xfrm>
            <a:off x="169817" y="0"/>
            <a:ext cx="849086" cy="369332"/>
          </a:xfrm>
          <a:prstGeom prst="rect">
            <a:avLst/>
          </a:prstGeom>
          <a:noFill/>
        </p:spPr>
        <p:txBody>
          <a:bodyPr wrap="square" rtlCol="0">
            <a:spAutoFit/>
          </a:bodyPr>
          <a:lstStyle/>
          <a:p>
            <a:r>
              <a:rPr lang="en-US" b="1" u="sng" dirty="0"/>
              <a:t>Slide 9</a:t>
            </a:r>
          </a:p>
        </p:txBody>
      </p:sp>
      <p:sp>
        <p:nvSpPr>
          <p:cNvPr id="5" name="TextBox 4">
            <a:extLst>
              <a:ext uri="{FF2B5EF4-FFF2-40B4-BE49-F238E27FC236}">
                <a16:creationId xmlns:a16="http://schemas.microsoft.com/office/drawing/2014/main" id="{7727732C-4841-FD69-300B-352341C0506F}"/>
              </a:ext>
            </a:extLst>
          </p:cNvPr>
          <p:cNvSpPr txBox="1"/>
          <p:nvPr/>
        </p:nvSpPr>
        <p:spPr>
          <a:xfrm>
            <a:off x="1018903" y="617526"/>
            <a:ext cx="8255726" cy="830997"/>
          </a:xfrm>
          <a:prstGeom prst="rect">
            <a:avLst/>
          </a:prstGeom>
          <a:noFill/>
        </p:spPr>
        <p:txBody>
          <a:bodyPr wrap="square" rtlCol="0">
            <a:spAutoFit/>
          </a:bodyPr>
          <a:lstStyle/>
          <a:p>
            <a:r>
              <a:rPr lang="en-US" sz="4600" b="1" dirty="0">
                <a:latin typeface="Helvetica" pitchFamily="2" charset="0"/>
              </a:rPr>
              <a:t>Rubicon Resources Pty Ltd</a:t>
            </a:r>
          </a:p>
        </p:txBody>
      </p:sp>
    </p:spTree>
    <p:extLst>
      <p:ext uri="{BB962C8B-B14F-4D97-AF65-F5344CB8AC3E}">
        <p14:creationId xmlns:p14="http://schemas.microsoft.com/office/powerpoint/2010/main" val="261165941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Rubicon Template 1" id="{402D8B34-43B8-1B47-9C61-0A6248947C9D}" vid="{D90B50CB-8DE7-EB4A-A4DA-59EE7798BAC5}"/>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5746</TotalTime>
  <Words>1783</Words>
  <Application>Microsoft Macintosh PowerPoint</Application>
  <PresentationFormat>Widescreen</PresentationFormat>
  <Paragraphs>152</Paragraphs>
  <Slides>22</Slides>
  <Notes>2</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22</vt:i4>
      </vt:variant>
    </vt:vector>
  </HeadingPairs>
  <TitlesOfParts>
    <vt:vector size="27" baseType="lpstr">
      <vt:lpstr>Arial</vt:lpstr>
      <vt:lpstr>Calibri</vt:lpstr>
      <vt:lpstr>Helvetica</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James Macaulay</dc:creator>
  <cp:lastModifiedBy>James Macaulay</cp:lastModifiedBy>
  <cp:revision>50</cp:revision>
  <dcterms:created xsi:type="dcterms:W3CDTF">2024-05-18T03:13:45Z</dcterms:created>
  <dcterms:modified xsi:type="dcterms:W3CDTF">2024-09-23T00:11:27Z</dcterms:modified>
</cp:coreProperties>
</file>